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3" r:id="rId25"/>
    <p:sldId id="279" r:id="rId26"/>
    <p:sldId id="280" r:id="rId27"/>
    <p:sldId id="284" r:id="rId28"/>
    <p:sldId id="281" r:id="rId29"/>
    <p:sldId id="282" r:id="rId30"/>
    <p:sldId id="285" r:id="rId31"/>
    <p:sldId id="286" r:id="rId32"/>
    <p:sldId id="287" r:id="rId33"/>
    <p:sldId id="288" r:id="rId34"/>
    <p:sldId id="289" r:id="rId35"/>
    <p:sldId id="290" r:id="rId36"/>
    <p:sldId id="29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06" autoAdjust="0"/>
    <p:restoredTop sz="94660"/>
  </p:normalViewPr>
  <p:slideViewPr>
    <p:cSldViewPr snapToGrid="0">
      <p:cViewPr>
        <p:scale>
          <a:sx n="130" d="100"/>
          <a:sy n="130" d="100"/>
        </p:scale>
        <p:origin x="148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B93409D-6090-4084-8383-54BC67FA9FCC}" type="datetimeFigureOut">
              <a:rPr kumimoji="1" lang="ja-JP" altLang="en-US" smtClean="0"/>
              <a:t>2022/3/27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7C8A9E-C4D2-403D-ADB1-5E69A06EC6AC}" type="slidenum">
              <a:rPr kumimoji="1" lang="ja-JP" altLang="en-US" smtClean="0"/>
              <a:t>‹#›</a:t>
            </a:fld>
            <a:endParaRPr kumimoji="1" lang="ja-JP" altLang="en-US"/>
          </a:p>
        </p:txBody>
      </p:sp>
    </p:spTree>
    <p:extLst>
      <p:ext uri="{BB962C8B-B14F-4D97-AF65-F5344CB8AC3E}">
        <p14:creationId xmlns:p14="http://schemas.microsoft.com/office/powerpoint/2010/main" val="1788913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93409D-6090-4084-8383-54BC67FA9FCC}" type="datetimeFigureOut">
              <a:rPr kumimoji="1" lang="ja-JP" altLang="en-US" smtClean="0"/>
              <a:t>2022/3/27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7C8A9E-C4D2-403D-ADB1-5E69A06EC6AC}" type="slidenum">
              <a:rPr kumimoji="1" lang="ja-JP" altLang="en-US" smtClean="0"/>
              <a:t>‹#›</a:t>
            </a:fld>
            <a:endParaRPr kumimoji="1" lang="ja-JP" altLang="en-US"/>
          </a:p>
        </p:txBody>
      </p:sp>
    </p:spTree>
    <p:extLst>
      <p:ext uri="{BB962C8B-B14F-4D97-AF65-F5344CB8AC3E}">
        <p14:creationId xmlns:p14="http://schemas.microsoft.com/office/powerpoint/2010/main" val="427085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93409D-6090-4084-8383-54BC67FA9FCC}" type="datetimeFigureOut">
              <a:rPr kumimoji="1" lang="ja-JP" altLang="en-US" smtClean="0"/>
              <a:t>2022/3/27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7C8A9E-C4D2-403D-ADB1-5E69A06EC6AC}" type="slidenum">
              <a:rPr kumimoji="1" lang="ja-JP" altLang="en-US" smtClean="0"/>
              <a:t>‹#›</a:t>
            </a:fld>
            <a:endParaRPr kumimoji="1" lang="ja-JP" altLang="en-US"/>
          </a:p>
        </p:txBody>
      </p:sp>
    </p:spTree>
    <p:extLst>
      <p:ext uri="{BB962C8B-B14F-4D97-AF65-F5344CB8AC3E}">
        <p14:creationId xmlns:p14="http://schemas.microsoft.com/office/powerpoint/2010/main" val="1246187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93409D-6090-4084-8383-54BC67FA9FCC}" type="datetimeFigureOut">
              <a:rPr kumimoji="1" lang="ja-JP" altLang="en-US" smtClean="0"/>
              <a:t>2022/3/27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7C8A9E-C4D2-403D-ADB1-5E69A06EC6AC}" type="slidenum">
              <a:rPr kumimoji="1" lang="ja-JP" altLang="en-US" smtClean="0"/>
              <a:t>‹#›</a:t>
            </a:fld>
            <a:endParaRPr kumimoji="1" lang="ja-JP" altLang="en-US"/>
          </a:p>
        </p:txBody>
      </p:sp>
    </p:spTree>
    <p:extLst>
      <p:ext uri="{BB962C8B-B14F-4D97-AF65-F5344CB8AC3E}">
        <p14:creationId xmlns:p14="http://schemas.microsoft.com/office/powerpoint/2010/main" val="781885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B93409D-6090-4084-8383-54BC67FA9FCC}" type="datetimeFigureOut">
              <a:rPr kumimoji="1" lang="ja-JP" altLang="en-US" smtClean="0"/>
              <a:t>2022/3/27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7C8A9E-C4D2-403D-ADB1-5E69A06EC6AC}" type="slidenum">
              <a:rPr kumimoji="1" lang="ja-JP" altLang="en-US" smtClean="0"/>
              <a:t>‹#›</a:t>
            </a:fld>
            <a:endParaRPr kumimoji="1" lang="ja-JP" altLang="en-US"/>
          </a:p>
        </p:txBody>
      </p:sp>
    </p:spTree>
    <p:extLst>
      <p:ext uri="{BB962C8B-B14F-4D97-AF65-F5344CB8AC3E}">
        <p14:creationId xmlns:p14="http://schemas.microsoft.com/office/powerpoint/2010/main" val="2550461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B93409D-6090-4084-8383-54BC67FA9FCC}" type="datetimeFigureOut">
              <a:rPr kumimoji="1" lang="ja-JP" altLang="en-US" smtClean="0"/>
              <a:t>2022/3/27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97C8A9E-C4D2-403D-ADB1-5E69A06EC6AC}" type="slidenum">
              <a:rPr kumimoji="1" lang="ja-JP" altLang="en-US" smtClean="0"/>
              <a:t>‹#›</a:t>
            </a:fld>
            <a:endParaRPr kumimoji="1" lang="ja-JP" altLang="en-US"/>
          </a:p>
        </p:txBody>
      </p:sp>
    </p:spTree>
    <p:extLst>
      <p:ext uri="{BB962C8B-B14F-4D97-AF65-F5344CB8AC3E}">
        <p14:creationId xmlns:p14="http://schemas.microsoft.com/office/powerpoint/2010/main" val="110944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B93409D-6090-4084-8383-54BC67FA9FCC}" type="datetimeFigureOut">
              <a:rPr kumimoji="1" lang="ja-JP" altLang="en-US" smtClean="0"/>
              <a:t>2022/3/27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97C8A9E-C4D2-403D-ADB1-5E69A06EC6AC}" type="slidenum">
              <a:rPr kumimoji="1" lang="ja-JP" altLang="en-US" smtClean="0"/>
              <a:t>‹#›</a:t>
            </a:fld>
            <a:endParaRPr kumimoji="1" lang="ja-JP" altLang="en-US"/>
          </a:p>
        </p:txBody>
      </p:sp>
    </p:spTree>
    <p:extLst>
      <p:ext uri="{BB962C8B-B14F-4D97-AF65-F5344CB8AC3E}">
        <p14:creationId xmlns:p14="http://schemas.microsoft.com/office/powerpoint/2010/main" val="372875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B93409D-6090-4084-8383-54BC67FA9FCC}" type="datetimeFigureOut">
              <a:rPr kumimoji="1" lang="ja-JP" altLang="en-US" smtClean="0"/>
              <a:t>2022/3/27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97C8A9E-C4D2-403D-ADB1-5E69A06EC6AC}" type="slidenum">
              <a:rPr kumimoji="1" lang="ja-JP" altLang="en-US" smtClean="0"/>
              <a:t>‹#›</a:t>
            </a:fld>
            <a:endParaRPr kumimoji="1" lang="ja-JP" altLang="en-US"/>
          </a:p>
        </p:txBody>
      </p:sp>
    </p:spTree>
    <p:extLst>
      <p:ext uri="{BB962C8B-B14F-4D97-AF65-F5344CB8AC3E}">
        <p14:creationId xmlns:p14="http://schemas.microsoft.com/office/powerpoint/2010/main" val="2148881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93409D-6090-4084-8383-54BC67FA9FCC}" type="datetimeFigureOut">
              <a:rPr kumimoji="1" lang="ja-JP" altLang="en-US" smtClean="0"/>
              <a:t>2022/3/27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97C8A9E-C4D2-403D-ADB1-5E69A06EC6AC}" type="slidenum">
              <a:rPr kumimoji="1" lang="ja-JP" altLang="en-US" smtClean="0"/>
              <a:t>‹#›</a:t>
            </a:fld>
            <a:endParaRPr kumimoji="1" lang="ja-JP" altLang="en-US"/>
          </a:p>
        </p:txBody>
      </p:sp>
    </p:spTree>
    <p:extLst>
      <p:ext uri="{BB962C8B-B14F-4D97-AF65-F5344CB8AC3E}">
        <p14:creationId xmlns:p14="http://schemas.microsoft.com/office/powerpoint/2010/main" val="1746199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B93409D-6090-4084-8383-54BC67FA9FCC}" type="datetimeFigureOut">
              <a:rPr kumimoji="1" lang="ja-JP" altLang="en-US" smtClean="0"/>
              <a:t>2022/3/27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97C8A9E-C4D2-403D-ADB1-5E69A06EC6AC}" type="slidenum">
              <a:rPr kumimoji="1" lang="ja-JP" altLang="en-US" smtClean="0"/>
              <a:t>‹#›</a:t>
            </a:fld>
            <a:endParaRPr kumimoji="1" lang="ja-JP" altLang="en-US"/>
          </a:p>
        </p:txBody>
      </p:sp>
    </p:spTree>
    <p:extLst>
      <p:ext uri="{BB962C8B-B14F-4D97-AF65-F5344CB8AC3E}">
        <p14:creationId xmlns:p14="http://schemas.microsoft.com/office/powerpoint/2010/main" val="2456587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B93409D-6090-4084-8383-54BC67FA9FCC}" type="datetimeFigureOut">
              <a:rPr kumimoji="1" lang="ja-JP" altLang="en-US" smtClean="0"/>
              <a:t>2022/3/27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97C8A9E-C4D2-403D-ADB1-5E69A06EC6AC}" type="slidenum">
              <a:rPr kumimoji="1" lang="ja-JP" altLang="en-US" smtClean="0"/>
              <a:t>‹#›</a:t>
            </a:fld>
            <a:endParaRPr kumimoji="1" lang="ja-JP" altLang="en-US"/>
          </a:p>
        </p:txBody>
      </p:sp>
    </p:spTree>
    <p:extLst>
      <p:ext uri="{BB962C8B-B14F-4D97-AF65-F5344CB8AC3E}">
        <p14:creationId xmlns:p14="http://schemas.microsoft.com/office/powerpoint/2010/main" val="92639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93409D-6090-4084-8383-54BC67FA9FCC}" type="datetimeFigureOut">
              <a:rPr kumimoji="1" lang="ja-JP" altLang="en-US" smtClean="0"/>
              <a:t>2022/3/27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C8A9E-C4D2-403D-ADB1-5E69A06EC6AC}" type="slidenum">
              <a:rPr kumimoji="1" lang="ja-JP" altLang="en-US" smtClean="0"/>
              <a:t>‹#›</a:t>
            </a:fld>
            <a:endParaRPr kumimoji="1" lang="ja-JP" altLang="en-US"/>
          </a:p>
        </p:txBody>
      </p:sp>
    </p:spTree>
    <p:extLst>
      <p:ext uri="{BB962C8B-B14F-4D97-AF65-F5344CB8AC3E}">
        <p14:creationId xmlns:p14="http://schemas.microsoft.com/office/powerpoint/2010/main" val="2087655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E381645-70C3-473E-9310-0C064832FEC4}"/>
              </a:ext>
            </a:extLst>
          </p:cNvPr>
          <p:cNvPicPr>
            <a:picLocks noChangeAspect="1"/>
          </p:cNvPicPr>
          <p:nvPr/>
        </p:nvPicPr>
        <p:blipFill rotWithShape="1">
          <a:blip r:embed="rId2"/>
          <a:srcRect r="74388"/>
          <a:stretch/>
        </p:blipFill>
        <p:spPr>
          <a:xfrm>
            <a:off x="350477" y="304006"/>
            <a:ext cx="2249251" cy="726282"/>
          </a:xfrm>
          <a:prstGeom prst="rect">
            <a:avLst/>
          </a:prstGeom>
        </p:spPr>
      </p:pic>
      <p:pic>
        <p:nvPicPr>
          <p:cNvPr id="5" name="図 4">
            <a:extLst>
              <a:ext uri="{FF2B5EF4-FFF2-40B4-BE49-F238E27FC236}">
                <a16:creationId xmlns:a16="http://schemas.microsoft.com/office/drawing/2014/main" id="{6C23FEB8-FC79-438D-945B-6FBCC40C7748}"/>
              </a:ext>
            </a:extLst>
          </p:cNvPr>
          <p:cNvPicPr>
            <a:picLocks noChangeAspect="1"/>
          </p:cNvPicPr>
          <p:nvPr/>
        </p:nvPicPr>
        <p:blipFill rotWithShape="1">
          <a:blip r:embed="rId2"/>
          <a:srcRect l="71896" t="16191"/>
          <a:stretch/>
        </p:blipFill>
        <p:spPr>
          <a:xfrm>
            <a:off x="5661356" y="62181"/>
            <a:ext cx="3318278" cy="818357"/>
          </a:xfrm>
          <a:prstGeom prst="rect">
            <a:avLst/>
          </a:prstGeom>
        </p:spPr>
      </p:pic>
      <p:sp>
        <p:nvSpPr>
          <p:cNvPr id="7" name="Rectangle 2">
            <a:extLst>
              <a:ext uri="{FF2B5EF4-FFF2-40B4-BE49-F238E27FC236}">
                <a16:creationId xmlns:a16="http://schemas.microsoft.com/office/drawing/2014/main" id="{64B5D85F-A306-43C2-AEB3-A94EB08AB3FE}"/>
              </a:ext>
            </a:extLst>
          </p:cNvPr>
          <p:cNvSpPr txBox="1">
            <a:spLocks noChangeArrowheads="1"/>
          </p:cNvSpPr>
          <p:nvPr/>
        </p:nvSpPr>
        <p:spPr>
          <a:xfrm>
            <a:off x="0" y="880538"/>
            <a:ext cx="9144000" cy="2721500"/>
          </a:xfrm>
          <a:prstGeom prst="rect">
            <a:avLst/>
          </a:prstGeom>
          <a:solidFill>
            <a:srgbClr val="5B9BD5">
              <a:lumMod val="75000"/>
            </a:srgb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sysClr val="window" lastClr="FFFF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甲状腺自己免疫</a:t>
            </a:r>
            <a:r>
              <a:rPr kumimoji="1" lang="en-US" altLang="ja-JP" sz="5400" b="1" i="0" u="none" strike="noStrike" kern="1200" cap="none" spc="0" normalizeH="0" baseline="0" noProof="0" dirty="0">
                <a:ln>
                  <a:noFill/>
                </a:ln>
                <a:solidFill>
                  <a:sysClr val="window" lastClr="FFFF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5400" b="1" i="0" u="none" strike="noStrike" kern="1200" cap="none" spc="0" normalizeH="0" baseline="0" noProof="0" dirty="0">
                <a:ln>
                  <a:noFill/>
                </a:ln>
                <a:solidFill>
                  <a:sysClr val="window" lastClr="FFFF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癌の</a:t>
            </a:r>
            <a:endParaRPr kumimoji="1" lang="en-US" altLang="ja-JP" sz="5400" b="1" i="0" u="none" strike="noStrike" kern="1200" cap="none" spc="0" normalizeH="0" baseline="0" noProof="0" dirty="0">
              <a:ln>
                <a:noFill/>
              </a:ln>
              <a:solidFill>
                <a:sysClr val="window" lastClr="FFFF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5400" b="1" i="0" u="none" strike="noStrike" kern="1200" cap="none" spc="0" normalizeH="0" baseline="0" noProof="0" dirty="0">
                <a:ln>
                  <a:noFill/>
                </a:ln>
                <a:solidFill>
                  <a:sysClr val="window" lastClr="FFFF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PD-L1</a:t>
            </a:r>
            <a:r>
              <a:rPr kumimoji="1" lang="ja-JP" altLang="en-US" sz="5400" b="1" i="0" u="none" strike="noStrike" kern="1200" cap="none" spc="0" normalizeH="0" baseline="0" noProof="0" dirty="0">
                <a:ln>
                  <a:noFill/>
                </a:ln>
                <a:solidFill>
                  <a:sysClr val="window" lastClr="FFFF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の有望性</a:t>
            </a:r>
            <a:r>
              <a:rPr kumimoji="1" lang="ja-JP" altLang="en-US" sz="5400" b="0" i="0" u="none" strike="noStrike" kern="1200" cap="none" spc="0" normalizeH="0" baseline="0" noProof="0" dirty="0">
                <a:ln>
                  <a:noFill/>
                </a:ln>
                <a:solidFill>
                  <a:sysClr val="window" lastClr="FFFF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br>
              <a:rPr kumimoji="1" lang="en-US" altLang="ja-JP" sz="3600" b="0" i="0" u="none" strike="noStrike" kern="1200" cap="none" spc="0" normalizeH="0" baseline="0" noProof="0" dirty="0">
                <a:ln>
                  <a:noFill/>
                </a:ln>
                <a:solidFill>
                  <a:sysClr val="window" lastClr="FFFF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br>
            <a:r>
              <a:rPr kumimoji="1" lang="ja-JP" altLang="en-US" sz="3600" b="0" i="0" u="none" strike="noStrike" kern="1200" cap="none" spc="0" normalizeH="0" baseline="0" noProof="0" dirty="0">
                <a:ln>
                  <a:noFill/>
                </a:ln>
                <a:solidFill>
                  <a:sysClr val="window" lastClr="FFFF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バイオマーカーから治療標的へ</a:t>
            </a:r>
            <a:endParaRPr kumimoji="1" lang="ja-JP" altLang="ja-JP" sz="2800" b="1" i="0" u="none" strike="noStrike" kern="1200" cap="none" spc="0" normalizeH="0" baseline="0" noProof="0" dirty="0">
              <a:ln>
                <a:noFill/>
              </a:ln>
              <a:solidFill>
                <a:sysClr val="window" lastClr="FFFF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0" name="字幕 2">
            <a:extLst>
              <a:ext uri="{FF2B5EF4-FFF2-40B4-BE49-F238E27FC236}">
                <a16:creationId xmlns:a16="http://schemas.microsoft.com/office/drawing/2014/main" id="{DD207B13-6C94-4862-8CC8-7E35DF4C24E3}"/>
              </a:ext>
            </a:extLst>
          </p:cNvPr>
          <p:cNvSpPr txBox="1">
            <a:spLocks/>
          </p:cNvSpPr>
          <p:nvPr/>
        </p:nvSpPr>
        <p:spPr>
          <a:xfrm>
            <a:off x="415636" y="3820420"/>
            <a:ext cx="8563998" cy="1839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1" dirty="0">
                <a:latin typeface="+mj-lt"/>
                <a:cs typeface="Times New Roman" panose="02020603050405020304" pitchFamily="18" charset="0"/>
              </a:rPr>
              <a:t>Grégoire </a:t>
            </a:r>
            <a:r>
              <a:rPr lang="en-US" altLang="ja-JP" b="1" dirty="0" err="1">
                <a:latin typeface="+mj-lt"/>
                <a:cs typeface="Times New Roman" panose="02020603050405020304" pitchFamily="18" charset="0"/>
              </a:rPr>
              <a:t>D’Andréa</a:t>
            </a:r>
            <a:r>
              <a:rPr lang="ja-JP" altLang="en-US" b="1" dirty="0">
                <a:latin typeface="+mj-lt"/>
                <a:cs typeface="Times New Roman" panose="02020603050405020304" pitchFamily="18" charset="0"/>
              </a:rPr>
              <a:t>らコート・ダジュール大、ニース大附属病院、頭頸部研究所、耳鼻咽喉科・頭頸部外科（仏）</a:t>
            </a:r>
          </a:p>
          <a:p>
            <a:r>
              <a:rPr lang="en-US" altLang="ja-JP" b="1" dirty="0">
                <a:latin typeface="+mj-lt"/>
                <a:cs typeface="Times New Roman" panose="02020603050405020304" pitchFamily="18" charset="0"/>
              </a:rPr>
              <a:t>2021; 11(3): 1310-1325. </a:t>
            </a:r>
            <a:r>
              <a:rPr lang="en-US" altLang="ja-JP" b="1" dirty="0" err="1">
                <a:latin typeface="+mj-lt"/>
                <a:cs typeface="Times New Roman" panose="02020603050405020304" pitchFamily="18" charset="0"/>
              </a:rPr>
              <a:t>doi</a:t>
            </a:r>
            <a:r>
              <a:rPr lang="en-US" altLang="ja-JP" b="1" dirty="0">
                <a:latin typeface="+mj-lt"/>
                <a:cs typeface="Times New Roman" panose="02020603050405020304" pitchFamily="18" charset="0"/>
              </a:rPr>
              <a:t>: 10.7150/thno.50333</a:t>
            </a:r>
          </a:p>
          <a:p>
            <a:r>
              <a:rPr lang="ja-JP" altLang="en-US" dirty="0">
                <a:latin typeface="+mj-lt"/>
                <a:cs typeface="Times New Roman" panose="02020603050405020304" pitchFamily="18" charset="0"/>
              </a:rPr>
              <a:t>レビュー論文</a:t>
            </a:r>
          </a:p>
        </p:txBody>
      </p:sp>
    </p:spTree>
    <p:extLst>
      <p:ext uri="{BB962C8B-B14F-4D97-AF65-F5344CB8AC3E}">
        <p14:creationId xmlns:p14="http://schemas.microsoft.com/office/powerpoint/2010/main" val="2125263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0"/>
            <a:ext cx="9144000" cy="1077218"/>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甲状腺免疫毒性</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自己免疫、</a:t>
            </a:r>
            <a:endParaRPr kumimoji="1" lang="en-US" altLang="ja-JP" sz="3200" b="1" dirty="0">
              <a:solidFill>
                <a:schemeClr val="bg1"/>
              </a:solidFill>
              <a:latin typeface="ＭＳ Ｐゴシック" panose="020B0600070205080204" pitchFamily="50" charset="-128"/>
              <a:ea typeface="ＭＳ Ｐゴシック" panose="020B0600070205080204" pitchFamily="50" charset="-128"/>
            </a:endParaRPr>
          </a:p>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抗</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PD-1/PD-L1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療法の二面性</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198726" y="1114662"/>
            <a:ext cx="8746548" cy="5743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en-US" altLang="ja-JP" sz="3200" dirty="0">
                <a:latin typeface="+mj-lt"/>
              </a:rPr>
              <a:t>ICI</a:t>
            </a:r>
            <a:r>
              <a:rPr lang="ja-JP" altLang="en-US" sz="3200" dirty="0">
                <a:latin typeface="+mj-lt"/>
              </a:rPr>
              <a:t>投与患者における免疫関連有害事象</a:t>
            </a:r>
            <a:r>
              <a:rPr lang="en-US" altLang="ja-JP" sz="3200" dirty="0">
                <a:latin typeface="+mj-lt"/>
              </a:rPr>
              <a:t>irAE</a:t>
            </a:r>
            <a:r>
              <a:rPr lang="ja-JP" altLang="en-US" sz="3200" dirty="0">
                <a:latin typeface="+mj-lt"/>
              </a:rPr>
              <a:t>発生率の高さ（</a:t>
            </a:r>
            <a:r>
              <a:rPr lang="en-US" altLang="ja-JP" sz="3200" dirty="0">
                <a:latin typeface="+mj-lt"/>
              </a:rPr>
              <a:t>65</a:t>
            </a:r>
            <a:r>
              <a:rPr lang="ja-JP" altLang="en-US" sz="3200" dirty="0">
                <a:latin typeface="+mj-lt"/>
              </a:rPr>
              <a:t>～</a:t>
            </a:r>
            <a:r>
              <a:rPr lang="en-US" altLang="ja-JP" sz="3200" dirty="0">
                <a:latin typeface="+mj-lt"/>
              </a:rPr>
              <a:t>79</a:t>
            </a:r>
            <a:r>
              <a:rPr lang="ja-JP" altLang="en-US" sz="3200" dirty="0">
                <a:latin typeface="+mj-lt"/>
              </a:rPr>
              <a:t>％）は免疫療法の安全性への懸念を示唆</a:t>
            </a:r>
            <a:r>
              <a:rPr lang="en-US" altLang="ja-JP" sz="3200" dirty="0">
                <a:latin typeface="+mj-lt"/>
              </a:rPr>
              <a:t>[14]</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自己免疫性の内分泌障害は</a:t>
            </a:r>
            <a:r>
              <a:rPr lang="en-US" altLang="ja-JP" sz="3200" dirty="0">
                <a:latin typeface="+mj-lt"/>
              </a:rPr>
              <a:t>50</a:t>
            </a:r>
            <a:r>
              <a:rPr lang="ja-JP" altLang="en-US" sz="3200" dirty="0">
                <a:latin typeface="+mj-lt"/>
              </a:rPr>
              <a:t>％が不可逆的、特に抗</a:t>
            </a:r>
            <a:r>
              <a:rPr lang="en-US" altLang="ja-JP" sz="3200" dirty="0">
                <a:latin typeface="+mj-lt"/>
              </a:rPr>
              <a:t>PD-1/PD-L1</a:t>
            </a:r>
            <a:r>
              <a:rPr lang="ja-JP" altLang="en-US" sz="3200" dirty="0">
                <a:latin typeface="+mj-lt"/>
              </a:rPr>
              <a:t>免疫療法の</a:t>
            </a:r>
            <a:r>
              <a:rPr lang="en-US" altLang="ja-JP" sz="3200" dirty="0">
                <a:latin typeface="+mj-lt"/>
              </a:rPr>
              <a:t>irAE</a:t>
            </a:r>
            <a:r>
              <a:rPr lang="ja-JP" altLang="en-US" sz="3200" dirty="0">
                <a:latin typeface="+mj-lt"/>
              </a:rPr>
              <a:t>は甲状腺機能障害が最多</a:t>
            </a:r>
            <a:r>
              <a:rPr lang="en-US" altLang="ja-JP" sz="3200" dirty="0">
                <a:latin typeface="+mj-lt"/>
              </a:rPr>
              <a:t>[14]</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甲状腺機能障害の範囲は免疫療法のタイプによる。</a:t>
            </a:r>
            <a:endParaRPr lang="en-US" altLang="ja-JP" sz="3200" dirty="0">
              <a:latin typeface="+mj-lt"/>
            </a:endParaRPr>
          </a:p>
          <a:p>
            <a:pPr>
              <a:buFont typeface="Wingdings" panose="05000000000000000000" pitchFamily="2" charset="2"/>
              <a:buChar char="l"/>
            </a:pPr>
            <a:r>
              <a:rPr lang="ja-JP" altLang="en-US" sz="3200" dirty="0">
                <a:latin typeface="+mj-lt"/>
              </a:rPr>
              <a:t>抗</a:t>
            </a:r>
            <a:r>
              <a:rPr lang="en-US" altLang="ja-JP" sz="3200" dirty="0">
                <a:latin typeface="+mj-lt"/>
              </a:rPr>
              <a:t>PD-1</a:t>
            </a:r>
            <a:r>
              <a:rPr lang="ja-JP" altLang="en-US" sz="3200" dirty="0">
                <a:latin typeface="+mj-lt"/>
              </a:rPr>
              <a:t>免疫療法の甲状腺障害</a:t>
            </a:r>
            <a:r>
              <a:rPr lang="en-US" altLang="ja-JP" sz="3200" dirty="0">
                <a:latin typeface="+mj-lt"/>
              </a:rPr>
              <a:t>[15]</a:t>
            </a:r>
            <a:r>
              <a:rPr lang="ja-JP" altLang="en-US" sz="3200" dirty="0">
                <a:latin typeface="+mj-lt"/>
              </a:rPr>
              <a:t>。</a:t>
            </a:r>
            <a:endParaRPr lang="en-US" altLang="ja-JP" sz="3200" dirty="0">
              <a:latin typeface="+mj-lt"/>
            </a:endParaRPr>
          </a:p>
          <a:p>
            <a:pPr>
              <a:buFont typeface="Wingdings" panose="05000000000000000000" pitchFamily="2" charset="2"/>
              <a:buChar char="Ø"/>
            </a:pPr>
            <a:r>
              <a:rPr lang="ja-JP" altLang="en-US" sz="3200" dirty="0">
                <a:latin typeface="+mj-lt"/>
              </a:rPr>
              <a:t>自己免疫性甲状腺機能低下症（</a:t>
            </a:r>
            <a:r>
              <a:rPr lang="en-US" altLang="ja-JP" sz="3200" dirty="0">
                <a:latin typeface="+mj-lt"/>
              </a:rPr>
              <a:t>2</a:t>
            </a:r>
            <a:r>
              <a:rPr lang="ja-JP" altLang="en-US" sz="3200" dirty="0">
                <a:latin typeface="+mj-lt"/>
              </a:rPr>
              <a:t>～</a:t>
            </a:r>
            <a:r>
              <a:rPr lang="en-US" altLang="ja-JP" sz="3200" dirty="0">
                <a:latin typeface="+mj-lt"/>
              </a:rPr>
              <a:t>10</a:t>
            </a:r>
            <a:r>
              <a:rPr lang="ja-JP" altLang="en-US" sz="3200" dirty="0">
                <a:latin typeface="+mj-lt"/>
              </a:rPr>
              <a:t>％）</a:t>
            </a:r>
            <a:endParaRPr lang="en-US" altLang="ja-JP" sz="3200" dirty="0">
              <a:latin typeface="+mj-lt"/>
            </a:endParaRPr>
          </a:p>
          <a:p>
            <a:pPr>
              <a:buFont typeface="Wingdings" panose="05000000000000000000" pitchFamily="2" charset="2"/>
              <a:buChar char="Ø"/>
            </a:pPr>
            <a:r>
              <a:rPr lang="ja-JP" altLang="en-US" sz="3200" dirty="0">
                <a:latin typeface="+mj-lt"/>
              </a:rPr>
              <a:t>甲状腺機能亢進症（</a:t>
            </a:r>
            <a:r>
              <a:rPr lang="en-US" altLang="ja-JP" sz="3200" dirty="0">
                <a:latin typeface="+mj-lt"/>
              </a:rPr>
              <a:t>0.9</a:t>
            </a:r>
            <a:r>
              <a:rPr lang="ja-JP" altLang="en-US" sz="3200" dirty="0">
                <a:latin typeface="+mj-lt"/>
              </a:rPr>
              <a:t>～</a:t>
            </a:r>
            <a:r>
              <a:rPr lang="en-US" altLang="ja-JP" sz="3200" dirty="0">
                <a:latin typeface="+mj-lt"/>
              </a:rPr>
              <a:t>7.8</a:t>
            </a:r>
            <a:r>
              <a:rPr lang="ja-JP" altLang="en-US" sz="3200" dirty="0">
                <a:latin typeface="+mj-lt"/>
              </a:rPr>
              <a:t>％）</a:t>
            </a:r>
            <a:endParaRPr lang="en-US" altLang="ja-JP" sz="3200" dirty="0">
              <a:latin typeface="+mj-lt"/>
            </a:endParaRPr>
          </a:p>
          <a:p>
            <a:pPr>
              <a:buFont typeface="Wingdings" panose="05000000000000000000" pitchFamily="2" charset="2"/>
              <a:buChar char="Ø"/>
            </a:pPr>
            <a:r>
              <a:rPr lang="ja-JP" altLang="en-US" sz="3200" dirty="0">
                <a:latin typeface="+mj-lt"/>
              </a:rPr>
              <a:t>甲状腺炎（</a:t>
            </a:r>
            <a:r>
              <a:rPr lang="en-US" altLang="ja-JP" sz="3200" dirty="0">
                <a:latin typeface="+mj-lt"/>
              </a:rPr>
              <a:t>0.34</a:t>
            </a:r>
            <a:r>
              <a:rPr lang="ja-JP" altLang="en-US" sz="3200" dirty="0">
                <a:latin typeface="+mj-lt"/>
              </a:rPr>
              <a:t>～</a:t>
            </a:r>
            <a:r>
              <a:rPr lang="en-US" altLang="ja-JP" sz="3200" dirty="0">
                <a:latin typeface="+mj-lt"/>
              </a:rPr>
              <a:t>6.5</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甲状腺機能低下症は</a:t>
            </a:r>
            <a:r>
              <a:rPr lang="en-US" altLang="ja-JP" sz="3200" dirty="0">
                <a:latin typeface="+mj-lt"/>
              </a:rPr>
              <a:t>PD-L1</a:t>
            </a:r>
            <a:r>
              <a:rPr lang="ja-JP" altLang="en-US" sz="3200" dirty="0">
                <a:latin typeface="+mj-lt"/>
              </a:rPr>
              <a:t>療法患者の</a:t>
            </a:r>
            <a:r>
              <a:rPr lang="en-US" altLang="ja-JP" sz="3200" dirty="0">
                <a:latin typeface="+mj-lt"/>
              </a:rPr>
              <a:t>0</a:t>
            </a:r>
            <a:r>
              <a:rPr lang="ja-JP" altLang="en-US" sz="3200" dirty="0">
                <a:latin typeface="+mj-lt"/>
              </a:rPr>
              <a:t>～</a:t>
            </a:r>
            <a:r>
              <a:rPr lang="en-US" altLang="ja-JP" sz="3200" dirty="0">
                <a:latin typeface="+mj-lt"/>
              </a:rPr>
              <a:t>10</a:t>
            </a:r>
            <a:r>
              <a:rPr lang="ja-JP" altLang="en-US" sz="3200" dirty="0">
                <a:latin typeface="+mj-lt"/>
              </a:rPr>
              <a:t>％に対し、甲状腺機能亢進症は稀（</a:t>
            </a:r>
            <a:r>
              <a:rPr lang="en-US" altLang="ja-JP" sz="3200" dirty="0">
                <a:latin typeface="+mj-lt"/>
              </a:rPr>
              <a:t>0.5</a:t>
            </a:r>
            <a:r>
              <a:rPr lang="ja-JP" altLang="en-US" sz="3200" dirty="0">
                <a:latin typeface="+mj-lt"/>
              </a:rPr>
              <a:t>～</a:t>
            </a:r>
            <a:r>
              <a:rPr lang="en-US" altLang="ja-JP" sz="3200" dirty="0">
                <a:latin typeface="+mj-lt"/>
              </a:rPr>
              <a:t>2</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抗</a:t>
            </a:r>
            <a:r>
              <a:rPr lang="en-US" altLang="ja-JP" sz="3200" dirty="0">
                <a:latin typeface="+mj-lt"/>
              </a:rPr>
              <a:t>PD-L1</a:t>
            </a:r>
            <a:r>
              <a:rPr lang="ja-JP" altLang="en-US" sz="3200" dirty="0">
                <a:latin typeface="+mj-lt"/>
              </a:rPr>
              <a:t>＋抗</a:t>
            </a:r>
            <a:r>
              <a:rPr lang="en-US" altLang="ja-JP" sz="3200" dirty="0">
                <a:latin typeface="+mj-lt"/>
              </a:rPr>
              <a:t>CTLA4</a:t>
            </a:r>
            <a:r>
              <a:rPr lang="ja-JP" altLang="en-US" sz="3200" dirty="0">
                <a:latin typeface="+mj-lt"/>
              </a:rPr>
              <a:t>併用は、単剤よりも甲状腺機能低下症（</a:t>
            </a:r>
            <a:r>
              <a:rPr lang="en-US" altLang="ja-JP" sz="3200" dirty="0">
                <a:latin typeface="+mj-lt"/>
              </a:rPr>
              <a:t>17</a:t>
            </a:r>
            <a:r>
              <a:rPr lang="ja-JP" altLang="en-US" sz="3200" dirty="0">
                <a:latin typeface="+mj-lt"/>
              </a:rPr>
              <a:t>％）及び甲状腺機能亢進症（</a:t>
            </a:r>
            <a:r>
              <a:rPr lang="en-US" altLang="ja-JP" sz="3200" dirty="0">
                <a:latin typeface="+mj-lt"/>
              </a:rPr>
              <a:t>10</a:t>
            </a:r>
            <a:r>
              <a:rPr lang="ja-JP" altLang="en-US" sz="3200" dirty="0">
                <a:latin typeface="+mj-lt"/>
              </a:rPr>
              <a:t>％）を増加</a:t>
            </a:r>
            <a:r>
              <a:rPr lang="en-US" altLang="ja-JP" sz="3200" dirty="0">
                <a:latin typeface="+mj-lt"/>
              </a:rPr>
              <a:t>[14]</a:t>
            </a:r>
            <a:r>
              <a:rPr lang="ja-JP" altLang="en-US" sz="3200" dirty="0">
                <a:latin typeface="+mj-lt"/>
              </a:rPr>
              <a:t>。</a:t>
            </a:r>
          </a:p>
        </p:txBody>
      </p:sp>
    </p:spTree>
    <p:extLst>
      <p:ext uri="{BB962C8B-B14F-4D97-AF65-F5344CB8AC3E}">
        <p14:creationId xmlns:p14="http://schemas.microsoft.com/office/powerpoint/2010/main" val="1273382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甲状腺自己免疫性疾患は免疫療法禁忌ではない</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198726" y="649904"/>
            <a:ext cx="8746548" cy="620809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自己免疫を抑制する</a:t>
            </a:r>
            <a:r>
              <a:rPr lang="en-US" altLang="ja-JP" sz="3200" dirty="0">
                <a:latin typeface="+mj-lt"/>
              </a:rPr>
              <a:t>PDL1</a:t>
            </a:r>
            <a:r>
              <a:rPr lang="ja-JP" altLang="en-US" sz="3200" dirty="0">
                <a:latin typeface="+mj-lt"/>
              </a:rPr>
              <a:t>・</a:t>
            </a:r>
            <a:r>
              <a:rPr lang="en-US" altLang="ja-JP" sz="3200" dirty="0">
                <a:latin typeface="+mj-lt"/>
              </a:rPr>
              <a:t>PD-L1</a:t>
            </a:r>
            <a:r>
              <a:rPr lang="ja-JP" altLang="en-US" sz="3200" dirty="0">
                <a:latin typeface="+mj-lt"/>
              </a:rPr>
              <a:t>の役割を考慮すると</a:t>
            </a:r>
            <a:r>
              <a:rPr lang="en-US" altLang="ja-JP" sz="3200" dirty="0">
                <a:latin typeface="+mj-lt"/>
              </a:rPr>
              <a:t>[9, 10, 14]</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橋本病（</a:t>
            </a:r>
            <a:r>
              <a:rPr lang="en-US" altLang="ja-JP" sz="3200" dirty="0">
                <a:latin typeface="+mj-lt"/>
              </a:rPr>
              <a:t>HT</a:t>
            </a:r>
            <a:r>
              <a:rPr lang="ja-JP" altLang="en-US" sz="3200" dirty="0">
                <a:latin typeface="+mj-lt"/>
              </a:rPr>
              <a:t>）や甲状腺自己抗体価の高い無症候患者は、疾患悪化や</a:t>
            </a:r>
            <a:r>
              <a:rPr lang="en-US" altLang="ja-JP" sz="3200" dirty="0">
                <a:latin typeface="+mj-lt"/>
              </a:rPr>
              <a:t>de novo irAE</a:t>
            </a:r>
            <a:r>
              <a:rPr lang="ja-JP" altLang="en-US" sz="3200" dirty="0">
                <a:latin typeface="+mj-lt"/>
              </a:rPr>
              <a:t>を生じるリスクが高い</a:t>
            </a:r>
            <a:r>
              <a:rPr lang="en-US" altLang="ja-JP" sz="3200" dirty="0">
                <a:latin typeface="+mj-lt"/>
              </a:rPr>
              <a:t>[16, 17]</a:t>
            </a:r>
            <a:r>
              <a:rPr lang="ja-JP" altLang="en-US" sz="3200" dirty="0">
                <a:latin typeface="+mj-lt"/>
              </a:rPr>
              <a:t>。逆に</a:t>
            </a:r>
            <a:r>
              <a:rPr lang="en-US" altLang="ja-JP" sz="3200" dirty="0">
                <a:latin typeface="+mj-lt"/>
              </a:rPr>
              <a:t>ICI</a:t>
            </a:r>
            <a:r>
              <a:rPr lang="ja-JP" altLang="en-US" sz="3200" dirty="0">
                <a:latin typeface="+mj-lt"/>
              </a:rPr>
              <a:t>投与時の</a:t>
            </a:r>
            <a:r>
              <a:rPr lang="en-US" altLang="ja-JP" sz="3200" dirty="0">
                <a:latin typeface="+mj-lt"/>
              </a:rPr>
              <a:t>irAE</a:t>
            </a:r>
            <a:r>
              <a:rPr lang="ja-JP" altLang="en-US" sz="3200" dirty="0">
                <a:latin typeface="+mj-lt"/>
              </a:rPr>
              <a:t>発生、特に甲状腺機能障害を生じる確率は低くなる</a:t>
            </a:r>
            <a:r>
              <a:rPr lang="en-US" altLang="ja-JP" sz="3200" dirty="0">
                <a:latin typeface="+mj-lt"/>
              </a:rPr>
              <a:t>[18]</a:t>
            </a:r>
            <a:r>
              <a:rPr lang="ja-JP" altLang="en-US" sz="3200" dirty="0">
                <a:latin typeface="+mj-lt"/>
              </a:rPr>
              <a:t>。</a:t>
            </a:r>
          </a:p>
          <a:p>
            <a:pPr>
              <a:buFont typeface="Wingdings" panose="05000000000000000000" pitchFamily="2" charset="2"/>
              <a:buChar char="l"/>
            </a:pPr>
            <a:r>
              <a:rPr lang="ja-JP" altLang="en-US" sz="3200" dirty="0">
                <a:latin typeface="+mj-lt"/>
              </a:rPr>
              <a:t>充実性腫瘍を伴う癌患者で</a:t>
            </a:r>
            <a:r>
              <a:rPr lang="en-US" altLang="ja-JP" sz="3200" dirty="0">
                <a:latin typeface="+mj-lt"/>
              </a:rPr>
              <a:t>irAE</a:t>
            </a:r>
            <a:r>
              <a:rPr lang="ja-JP" altLang="en-US" sz="3200" dirty="0">
                <a:latin typeface="+mj-lt"/>
              </a:rPr>
              <a:t>を生じる者は、毒性ない者と比較し全生存率および全奏効率が有意に高い。したがって</a:t>
            </a:r>
            <a:r>
              <a:rPr lang="en-US" altLang="ja-JP" sz="3200" dirty="0">
                <a:latin typeface="+mj-lt"/>
              </a:rPr>
              <a:t>irAE</a:t>
            </a:r>
            <a:r>
              <a:rPr lang="ja-JP" altLang="en-US" sz="3200" dirty="0">
                <a:latin typeface="+mj-lt"/>
              </a:rPr>
              <a:t>は予後の良さと相関</a:t>
            </a:r>
            <a:r>
              <a:rPr lang="en-US" altLang="ja-JP" sz="3200" dirty="0">
                <a:latin typeface="+mj-lt"/>
              </a:rPr>
              <a:t>[16, 18-26]</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しかし、患者選択に不備があると、この関係性は確立されない可能性がある</a:t>
            </a:r>
            <a:r>
              <a:rPr lang="en-US" altLang="ja-JP" sz="3200" dirty="0">
                <a:latin typeface="+mj-lt"/>
              </a:rPr>
              <a:t>[27]</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不備には以下が含まれる。</a:t>
            </a:r>
            <a:endParaRPr lang="en-US" altLang="ja-JP" sz="3200" dirty="0">
              <a:latin typeface="+mj-lt"/>
            </a:endParaRPr>
          </a:p>
          <a:p>
            <a:pPr marL="571500" indent="-571500">
              <a:buFont typeface="+mj-lt"/>
              <a:buAutoNum type="romanLcPeriod"/>
            </a:pPr>
            <a:r>
              <a:rPr lang="ja-JP" altLang="en-US" sz="3200" dirty="0">
                <a:latin typeface="+mj-lt"/>
              </a:rPr>
              <a:t>大規模な前向き研究がないため、</a:t>
            </a:r>
            <a:r>
              <a:rPr lang="en-US" altLang="ja-JP" sz="3200" dirty="0">
                <a:latin typeface="+mj-lt"/>
              </a:rPr>
              <a:t>irAE</a:t>
            </a:r>
            <a:r>
              <a:rPr lang="ja-JP" altLang="en-US" sz="3200" dirty="0">
                <a:latin typeface="+mj-lt"/>
              </a:rPr>
              <a:t>発生率や腫瘍のタイプ（黒色腫は</a:t>
            </a:r>
            <a:r>
              <a:rPr lang="en-US" altLang="ja-JP" sz="3200" dirty="0">
                <a:latin typeface="+mj-lt"/>
              </a:rPr>
              <a:t>NSCLC</a:t>
            </a:r>
            <a:r>
              <a:rPr lang="ja-JP" altLang="en-US" sz="3200" dirty="0">
                <a:latin typeface="+mj-lt"/>
              </a:rPr>
              <a:t>よりも予後良好）、ステージ（ステージ</a:t>
            </a:r>
            <a:r>
              <a:rPr lang="en-US" altLang="ja-JP" sz="3200" dirty="0">
                <a:latin typeface="+mj-lt"/>
              </a:rPr>
              <a:t>IV</a:t>
            </a:r>
            <a:r>
              <a:rPr lang="ja-JP" altLang="en-US" sz="3200" dirty="0">
                <a:latin typeface="+mj-lt"/>
              </a:rPr>
              <a:t>よりもステージ</a:t>
            </a:r>
            <a:r>
              <a:rPr lang="en-US" altLang="ja-JP" sz="3200" dirty="0">
                <a:latin typeface="+mj-lt"/>
              </a:rPr>
              <a:t>III</a:t>
            </a:r>
            <a:r>
              <a:rPr lang="ja-JP" altLang="en-US" sz="3200" dirty="0">
                <a:latin typeface="+mj-lt"/>
              </a:rPr>
              <a:t>の方が多い）、</a:t>
            </a:r>
            <a:r>
              <a:rPr lang="en-US" altLang="ja-JP" sz="3200" dirty="0">
                <a:latin typeface="+mj-lt"/>
              </a:rPr>
              <a:t>ICI</a:t>
            </a:r>
            <a:r>
              <a:rPr lang="ja-JP" altLang="en-US" sz="3200" dirty="0">
                <a:latin typeface="+mj-lt"/>
              </a:rPr>
              <a:t>の種類（抗</a:t>
            </a:r>
            <a:r>
              <a:rPr lang="en-US" altLang="ja-JP" sz="3200" dirty="0">
                <a:latin typeface="+mj-lt"/>
              </a:rPr>
              <a:t>CTLA4</a:t>
            </a:r>
            <a:r>
              <a:rPr lang="ja-JP" altLang="en-US" sz="3200" dirty="0">
                <a:latin typeface="+mj-lt"/>
              </a:rPr>
              <a:t>は抗</a:t>
            </a:r>
            <a:r>
              <a:rPr lang="en-US" altLang="ja-JP" sz="3200" dirty="0">
                <a:latin typeface="+mj-lt"/>
              </a:rPr>
              <a:t>PD-1/PD-L1</a:t>
            </a:r>
            <a:r>
              <a:rPr lang="ja-JP" altLang="en-US" sz="3200" dirty="0">
                <a:latin typeface="+mj-lt"/>
              </a:rPr>
              <a:t>よりも毒性が強い）が研究間で有意に異なる。</a:t>
            </a:r>
            <a:endParaRPr lang="en-US" altLang="ja-JP" sz="3200" dirty="0">
              <a:latin typeface="+mj-lt"/>
            </a:endParaRPr>
          </a:p>
          <a:p>
            <a:pPr marL="571500" indent="-571500">
              <a:buFont typeface="+mj-lt"/>
              <a:buAutoNum type="romanLcPeriod"/>
            </a:pPr>
            <a:r>
              <a:rPr lang="ja-JP" altLang="en-US" sz="3200" dirty="0">
                <a:latin typeface="+mj-lt"/>
              </a:rPr>
              <a:t>長期生存者は複数の治療を受ける可能性が高く、早期死亡患者よりも</a:t>
            </a:r>
            <a:r>
              <a:rPr lang="en-US" altLang="ja-JP" sz="3200" dirty="0">
                <a:latin typeface="+mj-lt"/>
              </a:rPr>
              <a:t>irAE</a:t>
            </a:r>
            <a:r>
              <a:rPr lang="ja-JP" altLang="en-US" sz="3200" dirty="0">
                <a:latin typeface="+mj-lt"/>
              </a:rPr>
              <a:t>を発生する確率が高い。しかし患者の募集や、後者のような典型的な「時間バイアス」に関する交絡因子は</a:t>
            </a:r>
            <a:r>
              <a:rPr lang="en-US" altLang="ja-JP" sz="3200" dirty="0">
                <a:latin typeface="+mj-lt"/>
              </a:rPr>
              <a:t>irAE</a:t>
            </a:r>
            <a:r>
              <a:rPr lang="ja-JP" altLang="en-US" sz="3200" dirty="0">
                <a:latin typeface="+mj-lt"/>
              </a:rPr>
              <a:t>の発生という面で誤って良好なアウトカムと関連付けられる場合がある。多変量解析において潜在的交絡因子を調整した後でも</a:t>
            </a:r>
            <a:r>
              <a:rPr lang="en-US" altLang="ja-JP" sz="3200" dirty="0">
                <a:latin typeface="+mj-lt"/>
              </a:rPr>
              <a:t>irAE</a:t>
            </a:r>
            <a:r>
              <a:rPr lang="ja-JP" altLang="en-US" sz="3200" dirty="0">
                <a:latin typeface="+mj-lt"/>
              </a:rPr>
              <a:t>と</a:t>
            </a:r>
            <a:r>
              <a:rPr lang="en-US" altLang="ja-JP" sz="3200" dirty="0">
                <a:latin typeface="+mj-lt"/>
              </a:rPr>
              <a:t>ICI</a:t>
            </a:r>
            <a:r>
              <a:rPr lang="ja-JP" altLang="en-US" sz="3200" dirty="0">
                <a:latin typeface="+mj-lt"/>
              </a:rPr>
              <a:t>の効果の間には有意な関連性が持続する</a:t>
            </a:r>
            <a:r>
              <a:rPr lang="en-US" altLang="ja-JP" sz="3200" dirty="0">
                <a:latin typeface="+mj-lt"/>
              </a:rPr>
              <a:t>[19, 20]</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特筆すべきは、罹患臓器（甲状腺、皮膚、肺等）にかかわらず、</a:t>
            </a:r>
            <a:r>
              <a:rPr lang="en-US" altLang="ja-JP" sz="3200" dirty="0">
                <a:latin typeface="+mj-lt"/>
              </a:rPr>
              <a:t>irAE</a:t>
            </a:r>
            <a:r>
              <a:rPr lang="ja-JP" altLang="en-US" sz="3200" dirty="0">
                <a:latin typeface="+mj-lt"/>
              </a:rPr>
              <a:t>の存在または治療には介入もしくは</a:t>
            </a:r>
            <a:r>
              <a:rPr lang="en-US" altLang="ja-JP" sz="3200" dirty="0">
                <a:latin typeface="+mj-lt"/>
              </a:rPr>
              <a:t>ICI</a:t>
            </a:r>
            <a:r>
              <a:rPr lang="ja-JP" altLang="en-US" sz="3200" dirty="0">
                <a:latin typeface="+mj-lt"/>
              </a:rPr>
              <a:t>治療の妥協が不要ということである</a:t>
            </a:r>
            <a:r>
              <a:rPr lang="en-US" altLang="ja-JP" sz="3200" dirty="0">
                <a:latin typeface="+mj-lt"/>
              </a:rPr>
              <a:t>[14, 16-18]</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これらの観察結果を考慮し、</a:t>
            </a:r>
            <a:r>
              <a:rPr lang="en-US" altLang="ja-JP" sz="3200" dirty="0">
                <a:latin typeface="+mj-lt"/>
              </a:rPr>
              <a:t>AITD</a:t>
            </a:r>
            <a:r>
              <a:rPr lang="ja-JP" altLang="en-US" sz="3200" dirty="0">
                <a:latin typeface="+mj-lt"/>
              </a:rPr>
              <a:t>を伴う患者や、自己免疫性疾患や炎症性疾患を伴う患者は、抗</a:t>
            </a:r>
            <a:r>
              <a:rPr lang="en-US" altLang="ja-JP" sz="3200" dirty="0">
                <a:latin typeface="+mj-lt"/>
              </a:rPr>
              <a:t>PD-1/PD-L1</a:t>
            </a:r>
            <a:r>
              <a:rPr lang="ja-JP" altLang="en-US" sz="3200" dirty="0">
                <a:latin typeface="+mj-lt"/>
              </a:rPr>
              <a:t>免疫療法が顕著に奏功する癌患者のサブグループに分類される可能性があると推察</a:t>
            </a:r>
            <a:r>
              <a:rPr lang="en-US" altLang="ja-JP" sz="3200" dirty="0">
                <a:latin typeface="+mj-lt"/>
              </a:rPr>
              <a:t>[18]</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個々に応じた治療に向けて、特定のタイプまたは重症度の自己免疫性・炎症性疾患が治療の有効性を示唆し、抗</a:t>
            </a:r>
            <a:r>
              <a:rPr lang="en-US" altLang="ja-JP" sz="3200" dirty="0">
                <a:latin typeface="+mj-lt"/>
              </a:rPr>
              <a:t>PD-1/PD-L1</a:t>
            </a:r>
            <a:r>
              <a:rPr lang="ja-JP" altLang="en-US" sz="3200" dirty="0">
                <a:latin typeface="+mj-lt"/>
              </a:rPr>
              <a:t>の有効性の臨床的予測バイオマーカーとして使用可能であるかどうかについてさらに大規模な検証を行う必要がある。</a:t>
            </a:r>
          </a:p>
        </p:txBody>
      </p:sp>
    </p:spTree>
    <p:extLst>
      <p:ext uri="{BB962C8B-B14F-4D97-AF65-F5344CB8AC3E}">
        <p14:creationId xmlns:p14="http://schemas.microsoft.com/office/powerpoint/2010/main" val="94425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1077218"/>
          </a:xfrm>
          <a:prstGeom prst="rect">
            <a:avLst/>
          </a:prstGeom>
          <a:solidFill>
            <a:schemeClr val="accent1"/>
          </a:solidFill>
        </p:spPr>
        <p:txBody>
          <a:bodyPr wrap="square" rtlCol="0">
            <a:spAutoFit/>
          </a:bodyPr>
          <a:lstStyle/>
          <a:p>
            <a:pPr algn="ct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ICI</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誘発性甲状腺自己免疫：</a:t>
            </a:r>
            <a:endParaRPr kumimoji="1" lang="en-US" altLang="ja-JP" sz="3200" b="1" dirty="0">
              <a:solidFill>
                <a:schemeClr val="bg1"/>
              </a:solidFill>
              <a:latin typeface="ＭＳ Ｐゴシック" panose="020B0600070205080204" pitchFamily="50" charset="-128"/>
              <a:ea typeface="ＭＳ Ｐゴシック" panose="020B0600070205080204" pitchFamily="50" charset="-128"/>
            </a:endParaRPr>
          </a:p>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甲状腺自己免疫とは異なる新たな実体</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11596" y="1209124"/>
            <a:ext cx="8794134" cy="564887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en-US" altLang="ja-JP" sz="3200" dirty="0">
                <a:latin typeface="+mj-lt"/>
              </a:rPr>
              <a:t>irAE</a:t>
            </a:r>
            <a:r>
              <a:rPr lang="ja-JP" altLang="en-US" sz="3200" dirty="0">
                <a:latin typeface="+mj-lt"/>
              </a:rPr>
              <a:t>および</a:t>
            </a:r>
            <a:r>
              <a:rPr lang="en-US" altLang="ja-JP" sz="3200" dirty="0">
                <a:latin typeface="+mj-lt"/>
              </a:rPr>
              <a:t>AITD</a:t>
            </a:r>
            <a:r>
              <a:rPr lang="ja-JP" altLang="en-US" sz="3200" dirty="0">
                <a:latin typeface="+mj-lt"/>
              </a:rPr>
              <a:t>の発生機序は共通していると考えられている（図</a:t>
            </a:r>
            <a:r>
              <a:rPr lang="en-US" altLang="ja-JP" sz="3200" dirty="0">
                <a:latin typeface="+mj-lt"/>
              </a:rPr>
              <a:t>1</a:t>
            </a:r>
            <a:r>
              <a:rPr lang="ja-JP" altLang="en-US" sz="3200" dirty="0">
                <a:latin typeface="+mj-lt"/>
              </a:rPr>
              <a:t>）。</a:t>
            </a:r>
            <a:endParaRPr lang="en-US" altLang="ja-JP" sz="3200" dirty="0">
              <a:latin typeface="+mj-lt"/>
            </a:endParaRPr>
          </a:p>
          <a:p>
            <a:pPr>
              <a:buFont typeface="Wingdings" panose="05000000000000000000" pitchFamily="2" charset="2"/>
              <a:buChar char="l"/>
            </a:pPr>
            <a:r>
              <a:rPr lang="en-US" altLang="ja-JP" sz="3200" dirty="0">
                <a:latin typeface="+mj-lt"/>
              </a:rPr>
              <a:t>ICI</a:t>
            </a:r>
            <a:r>
              <a:rPr lang="ja-JP" altLang="en-US" sz="3200" dirty="0">
                <a:latin typeface="+mj-lt"/>
              </a:rPr>
              <a:t>による免疫系の再活性化によるもので、正常な甲状腺細胞が標的となり腫瘍細胞を死滅させようとする誤作動が原因</a:t>
            </a:r>
            <a:r>
              <a:rPr lang="en-US" altLang="ja-JP" sz="3200" dirty="0">
                <a:latin typeface="+mj-lt"/>
              </a:rPr>
              <a:t>[14]</a:t>
            </a:r>
            <a:r>
              <a:rPr lang="ja-JP" altLang="en-US" sz="3200" dirty="0">
                <a:latin typeface="+mj-lt"/>
              </a:rPr>
              <a:t>。</a:t>
            </a:r>
            <a:endParaRPr lang="en-US" altLang="ja-JP" sz="3200" dirty="0">
              <a:latin typeface="+mj-lt"/>
            </a:endParaRPr>
          </a:p>
          <a:p>
            <a:pPr>
              <a:buFont typeface="Wingdings" panose="05000000000000000000" pitchFamily="2" charset="2"/>
              <a:buChar char="l"/>
            </a:pPr>
            <a:r>
              <a:rPr lang="en-US" altLang="ja-JP" sz="3200" dirty="0">
                <a:latin typeface="+mj-lt"/>
              </a:rPr>
              <a:t>AITD</a:t>
            </a:r>
            <a:r>
              <a:rPr lang="ja-JP" altLang="en-US" sz="3200" dirty="0">
                <a:latin typeface="+mj-lt"/>
              </a:rPr>
              <a:t>や</a:t>
            </a:r>
            <a:r>
              <a:rPr lang="en-US" altLang="ja-JP" sz="3200" dirty="0">
                <a:latin typeface="+mj-lt"/>
              </a:rPr>
              <a:t>irAE</a:t>
            </a:r>
            <a:r>
              <a:rPr lang="ja-JP" altLang="en-US" sz="3200" dirty="0">
                <a:latin typeface="+mj-lt"/>
              </a:rPr>
              <a:t>の発生機序にはサイトカインストームの分泌が関与。これは単一サイトカインスコア（</a:t>
            </a:r>
            <a:r>
              <a:rPr lang="en-US" altLang="ja-JP" sz="3200" dirty="0">
                <a:latin typeface="+mj-lt"/>
              </a:rPr>
              <a:t>CYTOX</a:t>
            </a:r>
            <a:r>
              <a:rPr lang="ja-JP" altLang="en-US" sz="3200" dirty="0">
                <a:latin typeface="+mj-lt"/>
              </a:rPr>
              <a:t>）に統合されるが、皮膚の</a:t>
            </a:r>
            <a:r>
              <a:rPr lang="en-US" altLang="ja-JP" sz="3200" dirty="0">
                <a:latin typeface="+mj-lt"/>
              </a:rPr>
              <a:t>irAE</a:t>
            </a:r>
            <a:r>
              <a:rPr lang="ja-JP" altLang="en-US" sz="3200" dirty="0">
                <a:latin typeface="+mj-lt"/>
              </a:rPr>
              <a:t>においては免疫療法毒性と相関</a:t>
            </a:r>
            <a:r>
              <a:rPr lang="en-US" altLang="ja-JP" sz="3200" dirty="0">
                <a:latin typeface="+mj-lt"/>
              </a:rPr>
              <a:t>[28]</a:t>
            </a:r>
            <a:r>
              <a:rPr lang="ja-JP" altLang="en-US" sz="3200" dirty="0">
                <a:latin typeface="+mj-lt"/>
              </a:rPr>
              <a:t>。このシナリオと一致して、最重度の</a:t>
            </a:r>
            <a:r>
              <a:rPr lang="en-US" altLang="ja-JP" sz="3200" dirty="0">
                <a:latin typeface="+mj-lt"/>
              </a:rPr>
              <a:t>irAE</a:t>
            </a:r>
            <a:r>
              <a:rPr lang="ja-JP" altLang="en-US" sz="3200" dirty="0">
                <a:latin typeface="+mj-lt"/>
              </a:rPr>
              <a:t>や</a:t>
            </a:r>
            <a:r>
              <a:rPr lang="en-US" altLang="ja-JP" sz="3200" dirty="0">
                <a:latin typeface="+mj-lt"/>
              </a:rPr>
              <a:t>AITD</a:t>
            </a:r>
            <a:r>
              <a:rPr lang="ja-JP" altLang="en-US" sz="3200" dirty="0">
                <a:latin typeface="+mj-lt"/>
              </a:rPr>
              <a:t>は（</a:t>
            </a:r>
            <a:r>
              <a:rPr lang="en-US" altLang="ja-JP" sz="3200" dirty="0">
                <a:latin typeface="+mj-lt"/>
              </a:rPr>
              <a:t>PET</a:t>
            </a:r>
            <a:r>
              <a:rPr lang="ja-JP" altLang="en-US" sz="3200" dirty="0">
                <a:latin typeface="+mj-lt"/>
              </a:rPr>
              <a:t>画像上の広範囲での甲状腺</a:t>
            </a:r>
            <a:r>
              <a:rPr lang="en-US" altLang="ja-JP" sz="3200" dirty="0">
                <a:latin typeface="+mj-lt"/>
              </a:rPr>
              <a:t>FDG</a:t>
            </a:r>
            <a:r>
              <a:rPr lang="ja-JP" altLang="en-US" sz="3200" dirty="0">
                <a:latin typeface="+mj-lt"/>
              </a:rPr>
              <a:t>再取り込みで確認されたように）、ヨウ素の取り込みの減少や炎症性代謝の増加が特徴的</a:t>
            </a:r>
            <a:r>
              <a:rPr lang="en-US" altLang="ja-JP" sz="3200" dirty="0">
                <a:latin typeface="+mj-lt"/>
              </a:rPr>
              <a:t>[17, 29]</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甲状腺の</a:t>
            </a:r>
            <a:r>
              <a:rPr lang="en-US" altLang="ja-JP" sz="3200" dirty="0">
                <a:latin typeface="+mj-lt"/>
              </a:rPr>
              <a:t>irAE</a:t>
            </a:r>
            <a:r>
              <a:rPr lang="ja-JP" altLang="en-US" sz="3200" dirty="0">
                <a:latin typeface="+mj-lt"/>
              </a:rPr>
              <a:t>を呈した患者で、抗</a:t>
            </a:r>
            <a:r>
              <a:rPr lang="en-US" altLang="ja-JP" sz="3200" dirty="0">
                <a:latin typeface="+mj-lt"/>
              </a:rPr>
              <a:t>TPO</a:t>
            </a:r>
            <a:r>
              <a:rPr lang="ja-JP" altLang="en-US" sz="3200" dirty="0">
                <a:latin typeface="+mj-lt"/>
              </a:rPr>
              <a:t>抗体上昇が見られたのは</a:t>
            </a:r>
            <a:r>
              <a:rPr lang="en-US" altLang="ja-JP" sz="3200" dirty="0">
                <a:latin typeface="+mj-lt"/>
              </a:rPr>
              <a:t>22</a:t>
            </a:r>
            <a:r>
              <a:rPr lang="ja-JP" altLang="en-US" sz="3200" dirty="0">
                <a:latin typeface="+mj-lt"/>
              </a:rPr>
              <a:t>％のみであったのに対し、橋本病では</a:t>
            </a:r>
            <a:r>
              <a:rPr lang="en-US" altLang="ja-JP" sz="3200" dirty="0">
                <a:latin typeface="+mj-lt"/>
              </a:rPr>
              <a:t>90</a:t>
            </a:r>
            <a:r>
              <a:rPr lang="ja-JP" altLang="en-US" sz="3200" dirty="0">
                <a:latin typeface="+mj-lt"/>
              </a:rPr>
              <a:t>％以上であった</a:t>
            </a:r>
            <a:r>
              <a:rPr lang="en-US" altLang="ja-JP" sz="3200" dirty="0">
                <a:latin typeface="+mj-lt"/>
              </a:rPr>
              <a:t>[17, 29]</a:t>
            </a:r>
            <a:r>
              <a:rPr lang="ja-JP" altLang="en-US" sz="3200" dirty="0">
                <a:latin typeface="+mj-lt"/>
              </a:rPr>
              <a:t>。</a:t>
            </a:r>
            <a:endParaRPr lang="en-US" altLang="ja-JP" sz="3200" dirty="0">
              <a:latin typeface="+mj-lt"/>
            </a:endParaRPr>
          </a:p>
          <a:p>
            <a:pPr>
              <a:buFont typeface="Wingdings" panose="05000000000000000000" pitchFamily="2" charset="2"/>
              <a:buChar char="l"/>
            </a:pPr>
            <a:r>
              <a:rPr lang="en-US" altLang="ja-JP" sz="3200" dirty="0">
                <a:latin typeface="+mj-lt"/>
              </a:rPr>
              <a:t>ICI</a:t>
            </a:r>
            <a:r>
              <a:rPr lang="ja-JP" altLang="en-US" sz="3200" dirty="0">
                <a:latin typeface="+mj-lt"/>
              </a:rPr>
              <a:t>関連甲状腺炎は橋本病の免疫発現とは異なる（</a:t>
            </a:r>
            <a:r>
              <a:rPr lang="en-US" altLang="ja-JP" sz="3200" dirty="0">
                <a:latin typeface="+mj-lt"/>
              </a:rPr>
              <a:t>16, 17</a:t>
            </a:r>
            <a:r>
              <a:rPr lang="ja-JP" altLang="en-US" sz="3200" dirty="0">
                <a:latin typeface="+mj-lt"/>
              </a:rPr>
              <a:t>）。橋本病患者は血中</a:t>
            </a:r>
            <a:r>
              <a:rPr lang="en-US" altLang="ja-JP" sz="3200" dirty="0">
                <a:latin typeface="+mj-lt"/>
              </a:rPr>
              <a:t>CD3+</a:t>
            </a:r>
            <a:r>
              <a:rPr lang="ja-JP" altLang="en-US" sz="3200" dirty="0">
                <a:latin typeface="+mj-lt"/>
              </a:rPr>
              <a:t>、</a:t>
            </a:r>
            <a:r>
              <a:rPr lang="en-US" altLang="ja-JP" sz="3200" dirty="0">
                <a:latin typeface="+mj-lt"/>
              </a:rPr>
              <a:t>CD4+</a:t>
            </a:r>
            <a:r>
              <a:rPr lang="ja-JP" altLang="en-US" sz="3200" dirty="0">
                <a:latin typeface="+mj-lt"/>
              </a:rPr>
              <a:t>、</a:t>
            </a:r>
            <a:r>
              <a:rPr lang="en-US" altLang="ja-JP" sz="3200" dirty="0">
                <a:latin typeface="+mj-lt"/>
              </a:rPr>
              <a:t>CD8+T</a:t>
            </a:r>
            <a:r>
              <a:rPr lang="ja-JP" altLang="en-US" sz="3200" dirty="0">
                <a:latin typeface="+mj-lt"/>
              </a:rPr>
              <a:t>細胞が増加したのに対し、</a:t>
            </a:r>
            <a:r>
              <a:rPr lang="en-US" altLang="ja-JP" sz="3200" dirty="0">
                <a:latin typeface="+mj-lt"/>
              </a:rPr>
              <a:t>irAE</a:t>
            </a:r>
            <a:r>
              <a:rPr lang="ja-JP" altLang="en-US" sz="3200" dirty="0">
                <a:latin typeface="+mj-lt"/>
              </a:rPr>
              <a:t>を伴う</a:t>
            </a:r>
            <a:r>
              <a:rPr lang="en-US" altLang="ja-JP" sz="3200" dirty="0">
                <a:latin typeface="+mj-lt"/>
              </a:rPr>
              <a:t>ICI</a:t>
            </a:r>
            <a:r>
              <a:rPr lang="ja-JP" altLang="en-US" sz="3200" dirty="0">
                <a:latin typeface="+mj-lt"/>
              </a:rPr>
              <a:t>治療患者ではそのような増加は認められず、未成熟</a:t>
            </a:r>
            <a:r>
              <a:rPr lang="en-US" altLang="ja-JP" sz="3200" dirty="0">
                <a:latin typeface="+mj-lt"/>
              </a:rPr>
              <a:t>NK</a:t>
            </a:r>
            <a:r>
              <a:rPr lang="ja-JP" altLang="en-US" sz="3200" dirty="0">
                <a:latin typeface="+mj-lt"/>
              </a:rPr>
              <a:t>細胞や</a:t>
            </a:r>
            <a:r>
              <a:rPr lang="en-US" altLang="ja-JP" sz="3200" dirty="0">
                <a:latin typeface="+mj-lt"/>
              </a:rPr>
              <a:t>HLA-DR lo/neg</a:t>
            </a:r>
            <a:r>
              <a:rPr lang="ja-JP" altLang="en-US" sz="3200" dirty="0">
                <a:latin typeface="+mj-lt"/>
              </a:rPr>
              <a:t>免疫抑制細胞に特定の減少がみられた</a:t>
            </a:r>
            <a:r>
              <a:rPr lang="en-US" altLang="ja-JP" sz="3200" dirty="0">
                <a:latin typeface="+mj-lt"/>
              </a:rPr>
              <a:t>[17]</a:t>
            </a:r>
            <a:r>
              <a:rPr lang="ja-JP" altLang="en-US" sz="3200" dirty="0">
                <a:latin typeface="+mj-lt"/>
              </a:rPr>
              <a:t>。</a:t>
            </a:r>
          </a:p>
          <a:p>
            <a:pPr>
              <a:buFont typeface="Wingdings" panose="05000000000000000000" pitchFamily="2" charset="2"/>
              <a:buChar char="l"/>
            </a:pPr>
            <a:r>
              <a:rPr lang="ja-JP" altLang="en-US" sz="3200" dirty="0">
                <a:latin typeface="+mj-lt"/>
              </a:rPr>
              <a:t>癌に対する免疫療法の増加に伴い、甲状腺</a:t>
            </a:r>
            <a:r>
              <a:rPr lang="en-US" altLang="ja-JP" sz="3200" dirty="0">
                <a:latin typeface="+mj-lt"/>
              </a:rPr>
              <a:t>irAE</a:t>
            </a:r>
            <a:r>
              <a:rPr lang="ja-JP" altLang="en-US" sz="3200" dirty="0">
                <a:latin typeface="+mj-lt"/>
              </a:rPr>
              <a:t>の発生率や重症度は今後高まることとなり、健康に関する重大な懸念が生じると予想。したがって甲状腺の</a:t>
            </a:r>
            <a:r>
              <a:rPr lang="en-US" altLang="ja-JP" sz="3200" dirty="0">
                <a:latin typeface="+mj-lt"/>
              </a:rPr>
              <a:t>irAE</a:t>
            </a:r>
            <a:r>
              <a:rPr lang="ja-JP" altLang="en-US" sz="3200" dirty="0">
                <a:latin typeface="+mj-lt"/>
              </a:rPr>
              <a:t>を生じるリスクの高い患者を特定するアプローチが必要。</a:t>
            </a:r>
            <a:endParaRPr lang="en-US" altLang="ja-JP" sz="3200" dirty="0">
              <a:latin typeface="+mj-lt"/>
            </a:endParaRPr>
          </a:p>
          <a:p>
            <a:pPr>
              <a:buFont typeface="Wingdings" panose="05000000000000000000" pitchFamily="2" charset="2"/>
              <a:buChar char="l"/>
            </a:pPr>
            <a:r>
              <a:rPr lang="ja-JP" altLang="en-US" sz="3200" dirty="0">
                <a:latin typeface="+mj-lt"/>
              </a:rPr>
              <a:t>上述の通り、通常行われている診療の一部は重度の甲状腺</a:t>
            </a:r>
            <a:r>
              <a:rPr lang="en-US" altLang="ja-JP" sz="3200" dirty="0">
                <a:latin typeface="+mj-lt"/>
              </a:rPr>
              <a:t>irAE</a:t>
            </a:r>
            <a:r>
              <a:rPr lang="ja-JP" altLang="en-US" sz="3200" dirty="0">
                <a:latin typeface="+mj-lt"/>
              </a:rPr>
              <a:t>の検出に有用であり、無症状の段階で患者の管理を行えるようにする</a:t>
            </a:r>
            <a:r>
              <a:rPr lang="en-US" altLang="ja-JP" sz="3200" dirty="0">
                <a:latin typeface="+mj-lt"/>
              </a:rPr>
              <a:t>[17]</a:t>
            </a:r>
            <a:r>
              <a:rPr lang="ja-JP" altLang="en-US" sz="3200" dirty="0">
                <a:latin typeface="+mj-lt"/>
              </a:rPr>
              <a:t>。それでも新たな予後的バイオマーカーを確実に定義し、</a:t>
            </a:r>
            <a:r>
              <a:rPr lang="en-US" altLang="ja-JP" sz="3200" dirty="0">
                <a:latin typeface="+mj-lt"/>
              </a:rPr>
              <a:t>ICI</a:t>
            </a:r>
            <a:r>
              <a:rPr lang="ja-JP" altLang="en-US" sz="3200" dirty="0">
                <a:latin typeface="+mj-lt"/>
              </a:rPr>
              <a:t>の効果の予測的バイオマーカーとして甲状腺の</a:t>
            </a:r>
            <a:r>
              <a:rPr lang="en-US" altLang="ja-JP" sz="3200" dirty="0">
                <a:latin typeface="+mj-lt"/>
              </a:rPr>
              <a:t>irAE</a:t>
            </a:r>
            <a:r>
              <a:rPr lang="ja-JP" altLang="en-US" sz="3200" dirty="0">
                <a:latin typeface="+mj-lt"/>
              </a:rPr>
              <a:t>の発生を評価するためには大規模な共同研究が必要不可欠である。</a:t>
            </a:r>
          </a:p>
        </p:txBody>
      </p:sp>
    </p:spTree>
    <p:extLst>
      <p:ext uri="{BB962C8B-B14F-4D97-AF65-F5344CB8AC3E}">
        <p14:creationId xmlns:p14="http://schemas.microsoft.com/office/powerpoint/2010/main" val="1936546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自己免疫性甲状腺疾患における</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PD-1/PD-L1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発現</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11596" y="702803"/>
            <a:ext cx="8794134" cy="615519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女性集団における年間発生率が人口</a:t>
            </a:r>
            <a:r>
              <a:rPr lang="en-US" altLang="ja-JP" sz="3200" dirty="0">
                <a:latin typeface="+mj-lt"/>
              </a:rPr>
              <a:t>10</a:t>
            </a:r>
            <a:r>
              <a:rPr lang="ja-JP" altLang="en-US" sz="3200" dirty="0">
                <a:latin typeface="+mj-lt"/>
              </a:rPr>
              <a:t>万人あたり</a:t>
            </a:r>
            <a:r>
              <a:rPr lang="en-US" altLang="ja-JP" sz="3200" dirty="0">
                <a:latin typeface="+mj-lt"/>
              </a:rPr>
              <a:t>50</a:t>
            </a:r>
            <a:r>
              <a:rPr lang="ja-JP" altLang="en-US" sz="3200" dirty="0">
                <a:latin typeface="+mj-lt"/>
              </a:rPr>
              <a:t>例にも及ぶ自己免疫性の甲状腺疾患は、最も多くみられる臓器特異的自己免疫性疾患である</a:t>
            </a:r>
            <a:r>
              <a:rPr lang="en-US" altLang="ja-JP" sz="3200" dirty="0">
                <a:latin typeface="+mj-lt"/>
              </a:rPr>
              <a:t>[2]</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最も一般的な</a:t>
            </a:r>
            <a:r>
              <a:rPr lang="en-US" altLang="ja-JP" sz="3200" dirty="0">
                <a:latin typeface="+mj-lt"/>
              </a:rPr>
              <a:t>AITD</a:t>
            </a:r>
            <a:r>
              <a:rPr lang="ja-JP" altLang="en-US" sz="3200" dirty="0">
                <a:latin typeface="+mj-lt"/>
              </a:rPr>
              <a:t>は橋本甲状腺炎とバセドウ病の</a:t>
            </a:r>
            <a:r>
              <a:rPr lang="en-US" altLang="ja-JP" sz="3200" dirty="0">
                <a:latin typeface="+mj-lt"/>
              </a:rPr>
              <a:t>2</a:t>
            </a:r>
            <a:r>
              <a:rPr lang="ja-JP" altLang="en-US" sz="3200" dirty="0">
                <a:latin typeface="+mj-lt"/>
              </a:rPr>
              <a:t>疾患で現在もなお管理が難しい。</a:t>
            </a:r>
            <a:endParaRPr lang="en-US" altLang="ja-JP" sz="3200" dirty="0">
              <a:latin typeface="+mj-lt"/>
            </a:endParaRPr>
          </a:p>
          <a:p>
            <a:pPr>
              <a:buFont typeface="Wingdings" panose="05000000000000000000" pitchFamily="2" charset="2"/>
              <a:buChar char="l"/>
            </a:pPr>
            <a:r>
              <a:rPr lang="ja-JP" altLang="en-US" sz="3200" dirty="0">
                <a:latin typeface="+mj-lt"/>
              </a:rPr>
              <a:t>いずれの疾患も免疫細胞の浸潤が認められるものの顕著なのは橋本病（</a:t>
            </a:r>
            <a:r>
              <a:rPr lang="en-US" altLang="ja-JP" sz="3200" dirty="0">
                <a:latin typeface="+mj-lt"/>
              </a:rPr>
              <a:t>CLT</a:t>
            </a:r>
            <a:r>
              <a:rPr lang="ja-JP" altLang="en-US" sz="3200" dirty="0">
                <a:latin typeface="+mj-lt"/>
              </a:rPr>
              <a:t>慢性リンパ球性甲状腺炎）のみである</a:t>
            </a:r>
            <a:r>
              <a:rPr lang="en-US" altLang="ja-JP" sz="3200" dirty="0">
                <a:latin typeface="+mj-lt"/>
              </a:rPr>
              <a:t>[31]</a:t>
            </a:r>
            <a:r>
              <a:rPr lang="ja-JP" altLang="en-US" sz="3200" dirty="0">
                <a:latin typeface="+mj-lt"/>
              </a:rPr>
              <a:t>。</a:t>
            </a:r>
            <a:endParaRPr lang="en-US" altLang="ja-JP" sz="3200" dirty="0">
              <a:latin typeface="+mj-lt"/>
            </a:endParaRPr>
          </a:p>
          <a:p>
            <a:pPr>
              <a:buFont typeface="Wingdings" panose="05000000000000000000" pitchFamily="2" charset="2"/>
              <a:buChar char="l"/>
            </a:pPr>
            <a:r>
              <a:rPr lang="en-US" altLang="ja-JP" sz="3200" dirty="0">
                <a:latin typeface="+mj-lt"/>
              </a:rPr>
              <a:t>AITD</a:t>
            </a:r>
            <a:r>
              <a:rPr lang="ja-JP" altLang="en-US" sz="3200" dirty="0">
                <a:latin typeface="+mj-lt"/>
              </a:rPr>
              <a:t>の進行の緩やかさは甲状腺細胞と免疫系の相互作用に関する疑問を想起させた</a:t>
            </a:r>
            <a:r>
              <a:rPr lang="en-US" altLang="ja-JP" sz="3200" dirty="0">
                <a:latin typeface="+mj-lt"/>
              </a:rPr>
              <a:t>[32]</a:t>
            </a:r>
            <a:r>
              <a:rPr lang="ja-JP" altLang="en-US" sz="3200" dirty="0">
                <a:latin typeface="+mj-lt"/>
              </a:rPr>
              <a:t>。また、それと共に、</a:t>
            </a:r>
            <a:r>
              <a:rPr lang="en-US" altLang="ja-JP" sz="3200" dirty="0">
                <a:latin typeface="+mj-lt"/>
              </a:rPr>
              <a:t>PD-1/PD-L1</a:t>
            </a:r>
            <a:r>
              <a:rPr lang="ja-JP" altLang="en-US" sz="3200" dirty="0">
                <a:latin typeface="+mj-lt"/>
              </a:rPr>
              <a:t>の遮断による</a:t>
            </a:r>
            <a:r>
              <a:rPr lang="en-US" altLang="ja-JP" sz="3200" dirty="0">
                <a:latin typeface="+mj-lt"/>
              </a:rPr>
              <a:t>AITD</a:t>
            </a:r>
            <a:r>
              <a:rPr lang="ja-JP" altLang="en-US" sz="3200" dirty="0">
                <a:latin typeface="+mj-lt"/>
              </a:rPr>
              <a:t>の悪化はこの経路の重要な根本的役割を強く示唆している</a:t>
            </a:r>
            <a:r>
              <a:rPr lang="en-US" altLang="ja-JP" sz="3200" dirty="0">
                <a:latin typeface="+mj-lt"/>
              </a:rPr>
              <a:t>[9, 14, 33]</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しかし、免疫チェックポイントに関してこれまで行われた研究の殆どは甲状腺腫瘍学であり、</a:t>
            </a:r>
            <a:r>
              <a:rPr lang="en-US" altLang="ja-JP" sz="3200" dirty="0">
                <a:latin typeface="+mj-lt"/>
              </a:rPr>
              <a:t>AITD</a:t>
            </a:r>
            <a:r>
              <a:rPr lang="ja-JP" altLang="en-US" sz="3200" dirty="0">
                <a:latin typeface="+mj-lt"/>
              </a:rPr>
              <a:t>に関して発表されている研究は</a:t>
            </a:r>
            <a:r>
              <a:rPr lang="en-US" altLang="ja-JP" sz="3200" dirty="0">
                <a:latin typeface="+mj-lt"/>
              </a:rPr>
              <a:t>3</a:t>
            </a:r>
            <a:r>
              <a:rPr lang="ja-JP" altLang="en-US" sz="3200" dirty="0">
                <a:latin typeface="+mj-lt"/>
              </a:rPr>
              <a:t>件のみである（表</a:t>
            </a:r>
            <a:r>
              <a:rPr lang="en-US" altLang="ja-JP" sz="3200" dirty="0">
                <a:latin typeface="+mj-lt"/>
              </a:rPr>
              <a:t>1</a:t>
            </a:r>
            <a:r>
              <a:rPr lang="ja-JP" altLang="en-US" sz="3200" dirty="0">
                <a:latin typeface="+mj-lt"/>
              </a:rPr>
              <a:t>）</a:t>
            </a:r>
            <a:r>
              <a:rPr lang="en-US" altLang="ja-JP" sz="3200" dirty="0">
                <a:latin typeface="+mj-lt"/>
              </a:rPr>
              <a:t>[34-37]</a:t>
            </a:r>
            <a:r>
              <a:rPr lang="ja-JP" altLang="en-US" sz="3200" dirty="0">
                <a:latin typeface="+mj-lt"/>
              </a:rPr>
              <a:t>。</a:t>
            </a:r>
            <a:endParaRPr lang="en-US" altLang="ja-JP" sz="3200" dirty="0">
              <a:latin typeface="+mj-lt"/>
            </a:endParaRPr>
          </a:p>
          <a:p>
            <a:pPr>
              <a:buFont typeface="Wingdings" panose="05000000000000000000" pitchFamily="2" charset="2"/>
              <a:buChar char="l"/>
            </a:pPr>
            <a:r>
              <a:rPr lang="en-US" altLang="ja-JP" sz="3200" dirty="0" err="1">
                <a:latin typeface="+mj-lt"/>
              </a:rPr>
              <a:t>Lubin</a:t>
            </a:r>
            <a:r>
              <a:rPr lang="ja-JP" altLang="en-US" sz="3200" dirty="0">
                <a:latin typeface="+mj-lt"/>
              </a:rPr>
              <a:t>らは、橋本病や、橋本病背景で生じる甲状腺乳頭癌（</a:t>
            </a:r>
            <a:r>
              <a:rPr lang="en-US" altLang="ja-JP" sz="3200" dirty="0">
                <a:latin typeface="+mj-lt"/>
              </a:rPr>
              <a:t>PTC</a:t>
            </a:r>
            <a:r>
              <a:rPr lang="ja-JP" altLang="en-US" sz="3200" dirty="0">
                <a:latin typeface="+mj-lt"/>
              </a:rPr>
              <a:t>）において</a:t>
            </a:r>
            <a:r>
              <a:rPr lang="en-US" altLang="ja-JP" sz="3200" dirty="0">
                <a:latin typeface="+mj-lt"/>
              </a:rPr>
              <a:t>PD-L1</a:t>
            </a:r>
            <a:r>
              <a:rPr lang="ja-JP" altLang="en-US" sz="3200" dirty="0">
                <a:latin typeface="+mj-lt"/>
              </a:rPr>
              <a:t>の発現が増加していたのに対し、正常甲状腺組織では</a:t>
            </a:r>
            <a:r>
              <a:rPr lang="en-US" altLang="ja-JP" sz="3200" dirty="0">
                <a:latin typeface="+mj-lt"/>
              </a:rPr>
              <a:t>PD-L1</a:t>
            </a:r>
            <a:r>
              <a:rPr lang="ja-JP" altLang="en-US" sz="3200" dirty="0">
                <a:latin typeface="+mj-lt"/>
              </a:rPr>
              <a:t>の発現は確認できたとしてもきわめて少ないと報告</a:t>
            </a:r>
            <a:r>
              <a:rPr lang="en-US" altLang="ja-JP" sz="3200" dirty="0">
                <a:latin typeface="+mj-lt"/>
              </a:rPr>
              <a:t>[34]</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特筆すべきは、甲状腺腫瘍で展開される免疫の特徴の一部が</a:t>
            </a:r>
            <a:r>
              <a:rPr lang="en-US" altLang="ja-JP" sz="3200" dirty="0">
                <a:latin typeface="+mj-lt"/>
              </a:rPr>
              <a:t>AITD</a:t>
            </a:r>
            <a:r>
              <a:rPr lang="ja-JP" altLang="en-US" sz="3200" dirty="0">
                <a:latin typeface="+mj-lt"/>
              </a:rPr>
              <a:t>や、より特異的には増本病に類似していたことである。良性の甲状腺結節と比較し甲状腺癌および</a:t>
            </a:r>
            <a:r>
              <a:rPr lang="en-US" altLang="ja-JP" sz="3200" dirty="0">
                <a:latin typeface="+mj-lt"/>
              </a:rPr>
              <a:t>AITD</a:t>
            </a:r>
            <a:r>
              <a:rPr lang="ja-JP" altLang="en-US" sz="3200" dirty="0">
                <a:latin typeface="+mj-lt"/>
              </a:rPr>
              <a:t>の甲状腺の微小環境では液性免疫応答と細胞性免疫応答の両方が認められる</a:t>
            </a:r>
            <a:r>
              <a:rPr lang="en-US" altLang="ja-JP" sz="3200" dirty="0">
                <a:latin typeface="+mj-lt"/>
              </a:rPr>
              <a:t>[38]</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腫瘍内、腫瘍周辺および甲状腺全体にもリンパ球の浸潤が組織学的に確認できる。リンパ球性甲状腺炎（以下、局所性甲状腺炎［</a:t>
            </a:r>
            <a:r>
              <a:rPr lang="en-US" altLang="ja-JP" sz="3200" dirty="0">
                <a:latin typeface="+mj-lt"/>
              </a:rPr>
              <a:t>FT</a:t>
            </a:r>
            <a:r>
              <a:rPr lang="ja-JP" altLang="en-US" sz="3200" dirty="0">
                <a:latin typeface="+mj-lt"/>
              </a:rPr>
              <a:t>］）はびまん性というよりも小さくまとまったリンパ濾胞が特徴的である。</a:t>
            </a:r>
          </a:p>
        </p:txBody>
      </p:sp>
    </p:spTree>
    <p:extLst>
      <p:ext uri="{BB962C8B-B14F-4D97-AF65-F5344CB8AC3E}">
        <p14:creationId xmlns:p14="http://schemas.microsoft.com/office/powerpoint/2010/main" val="1434193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自己免疫性甲状腺疾患における</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PD-1/PD-L1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発現</a:t>
            </a:r>
          </a:p>
        </p:txBody>
      </p:sp>
      <p:pic>
        <p:nvPicPr>
          <p:cNvPr id="3" name="図 2">
            <a:extLst>
              <a:ext uri="{FF2B5EF4-FFF2-40B4-BE49-F238E27FC236}">
                <a16:creationId xmlns:a16="http://schemas.microsoft.com/office/drawing/2014/main" id="{6E9BC59D-9CF8-4340-AA55-027A5CD920ED}"/>
              </a:ext>
            </a:extLst>
          </p:cNvPr>
          <p:cNvPicPr>
            <a:picLocks noChangeAspect="1"/>
          </p:cNvPicPr>
          <p:nvPr/>
        </p:nvPicPr>
        <p:blipFill rotWithShape="1">
          <a:blip r:embed="rId2"/>
          <a:srcRect t="8271" r="7168" b="27738"/>
          <a:stretch/>
        </p:blipFill>
        <p:spPr>
          <a:xfrm>
            <a:off x="66103" y="763260"/>
            <a:ext cx="8987213" cy="4287240"/>
          </a:xfrm>
          <a:prstGeom prst="rect">
            <a:avLst/>
          </a:prstGeom>
        </p:spPr>
      </p:pic>
      <p:sp>
        <p:nvSpPr>
          <p:cNvPr id="29" name="コンテンツ プレースホルダー 2">
            <a:extLst>
              <a:ext uri="{FF2B5EF4-FFF2-40B4-BE49-F238E27FC236}">
                <a16:creationId xmlns:a16="http://schemas.microsoft.com/office/drawing/2014/main" id="{349C5C2C-3C16-4BAF-9897-E963D7B6B95B}"/>
              </a:ext>
            </a:extLst>
          </p:cNvPr>
          <p:cNvSpPr txBox="1">
            <a:spLocks/>
          </p:cNvSpPr>
          <p:nvPr/>
        </p:nvSpPr>
        <p:spPr>
          <a:xfrm>
            <a:off x="211596" y="5050500"/>
            <a:ext cx="8794134" cy="18075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3200" dirty="0">
                <a:latin typeface="+mj-lt"/>
              </a:rPr>
              <a:t>CLT</a:t>
            </a:r>
            <a:r>
              <a:rPr lang="ja-JP" altLang="en-US" sz="3200" dirty="0">
                <a:latin typeface="+mj-lt"/>
              </a:rPr>
              <a:t>：慢性リンパ球性甲状腺炎、</a:t>
            </a:r>
            <a:r>
              <a:rPr lang="en-US" altLang="ja-JP" sz="3200" dirty="0">
                <a:latin typeface="+mj-lt"/>
              </a:rPr>
              <a:t>FT</a:t>
            </a:r>
            <a:r>
              <a:rPr lang="ja-JP" altLang="en-US" sz="3200" dirty="0">
                <a:latin typeface="+mj-lt"/>
              </a:rPr>
              <a:t>：局所性甲状腺炎、</a:t>
            </a:r>
            <a:r>
              <a:rPr lang="en-US" altLang="ja-JP" sz="3200" dirty="0">
                <a:latin typeface="+mj-lt"/>
              </a:rPr>
              <a:t>GD</a:t>
            </a:r>
            <a:r>
              <a:rPr lang="ja-JP" altLang="en-US" sz="3200" dirty="0">
                <a:latin typeface="+mj-lt"/>
              </a:rPr>
              <a:t>：バセドウ病、</a:t>
            </a:r>
            <a:r>
              <a:rPr lang="en-US" altLang="ja-JP" sz="3200" dirty="0">
                <a:latin typeface="+mj-lt"/>
              </a:rPr>
              <a:t>HT</a:t>
            </a:r>
            <a:r>
              <a:rPr lang="ja-JP" altLang="en-US" sz="3200" dirty="0">
                <a:latin typeface="+mj-lt"/>
              </a:rPr>
              <a:t>：橋本甲状腺炎（好酸性濾胞細胞を伴うびまん性リンパ球性甲状腺炎と特異的に定義）、</a:t>
            </a:r>
            <a:r>
              <a:rPr lang="en-US" altLang="ja-JP" sz="3200" dirty="0">
                <a:latin typeface="+mj-lt"/>
              </a:rPr>
              <a:t>IHC</a:t>
            </a:r>
            <a:r>
              <a:rPr lang="ja-JP" altLang="en-US" sz="3200" dirty="0">
                <a:latin typeface="+mj-lt"/>
              </a:rPr>
              <a:t>：免疫組織化学、</a:t>
            </a:r>
            <a:endParaRPr lang="en-US" altLang="ja-JP" sz="3200" dirty="0">
              <a:latin typeface="+mj-lt"/>
            </a:endParaRPr>
          </a:p>
          <a:p>
            <a:pPr marL="0" indent="0">
              <a:buNone/>
            </a:pPr>
            <a:r>
              <a:rPr lang="en-US" altLang="ja-JP" sz="3200" dirty="0">
                <a:latin typeface="+mj-lt"/>
              </a:rPr>
              <a:t>PTC</a:t>
            </a:r>
            <a:r>
              <a:rPr lang="ja-JP" altLang="en-US" sz="3200" dirty="0">
                <a:latin typeface="+mj-lt"/>
              </a:rPr>
              <a:t>：甲状腺乳頭癌、</a:t>
            </a:r>
            <a:r>
              <a:rPr lang="en-US" altLang="ja-JP" sz="3200" dirty="0">
                <a:latin typeface="+mj-lt"/>
              </a:rPr>
              <a:t>TIL</a:t>
            </a:r>
            <a:r>
              <a:rPr lang="ja-JP" altLang="en-US" sz="3200" dirty="0">
                <a:latin typeface="+mj-lt"/>
              </a:rPr>
              <a:t>：腫瘍浸潤リンパ球</a:t>
            </a:r>
          </a:p>
          <a:p>
            <a:pPr marL="0" indent="0">
              <a:buNone/>
            </a:pPr>
            <a:r>
              <a:rPr lang="ja-JP" altLang="en-US" sz="3200" dirty="0">
                <a:latin typeface="+mj-lt"/>
              </a:rPr>
              <a:t>統計学的有意性：</a:t>
            </a:r>
            <a:r>
              <a:rPr lang="en-US" altLang="ja-JP" sz="3200" dirty="0">
                <a:latin typeface="+mj-lt"/>
              </a:rPr>
              <a:t>p&lt;0.05</a:t>
            </a:r>
            <a:r>
              <a:rPr lang="ja-JP" altLang="en-US" sz="3200" dirty="0">
                <a:latin typeface="+mj-lt"/>
              </a:rPr>
              <a:t>　関連性について検索していない場合は“</a:t>
            </a:r>
            <a:r>
              <a:rPr lang="en-US" altLang="ja-JP" sz="3200" dirty="0">
                <a:latin typeface="+mj-lt"/>
              </a:rPr>
              <a:t>-”</a:t>
            </a:r>
            <a:r>
              <a:rPr lang="ja-JP" altLang="en-US" sz="3200" dirty="0">
                <a:latin typeface="+mj-lt"/>
              </a:rPr>
              <a:t>。</a:t>
            </a:r>
          </a:p>
        </p:txBody>
      </p:sp>
    </p:spTree>
    <p:extLst>
      <p:ext uri="{BB962C8B-B14F-4D97-AF65-F5344CB8AC3E}">
        <p14:creationId xmlns:p14="http://schemas.microsoft.com/office/powerpoint/2010/main" val="1215996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自己免疫性甲状腺疾患における</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PD-1/PD-L1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発現</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11596" y="702803"/>
            <a:ext cx="8794134" cy="615519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昨年は</a:t>
            </a:r>
            <a:r>
              <a:rPr lang="en-US" altLang="ja-JP" sz="3200" dirty="0">
                <a:latin typeface="+mj-lt"/>
              </a:rPr>
              <a:t>Alverez-Sierra</a:t>
            </a:r>
            <a:r>
              <a:rPr lang="ja-JP" altLang="en-US" sz="3200" dirty="0">
                <a:latin typeface="+mj-lt"/>
              </a:rPr>
              <a:t>らがヒトの</a:t>
            </a:r>
            <a:r>
              <a:rPr lang="en-US" altLang="ja-JP" sz="3200" dirty="0">
                <a:latin typeface="+mj-lt"/>
              </a:rPr>
              <a:t>AITD</a:t>
            </a:r>
            <a:r>
              <a:rPr lang="ja-JP" altLang="en-US" sz="3200" dirty="0">
                <a:latin typeface="+mj-lt"/>
              </a:rPr>
              <a:t>における</a:t>
            </a:r>
            <a:r>
              <a:rPr lang="en-US" altLang="ja-JP" sz="3200" dirty="0">
                <a:latin typeface="+mj-lt"/>
              </a:rPr>
              <a:t>PD-1/PD-L1</a:t>
            </a:r>
            <a:r>
              <a:rPr lang="ja-JP" altLang="en-US" sz="3200" dirty="0">
                <a:latin typeface="+mj-lt"/>
              </a:rPr>
              <a:t>軸に関する特異的かつ包括的な分析を発表</a:t>
            </a:r>
            <a:r>
              <a:rPr lang="en-US" altLang="ja-JP" sz="3200" dirty="0">
                <a:latin typeface="+mj-lt"/>
              </a:rPr>
              <a:t>[39]</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複合的アプローチを用いてバセドウ病（</a:t>
            </a:r>
            <a:r>
              <a:rPr lang="en-US" altLang="ja-JP" sz="3200" dirty="0">
                <a:latin typeface="+mj-lt"/>
              </a:rPr>
              <a:t>GD</a:t>
            </a:r>
            <a:r>
              <a:rPr lang="ja-JP" altLang="en-US" sz="3200" dirty="0">
                <a:latin typeface="+mj-lt"/>
              </a:rPr>
              <a:t>）および橋本病（</a:t>
            </a:r>
            <a:r>
              <a:rPr lang="en-US" altLang="ja-JP" sz="3200" dirty="0">
                <a:latin typeface="+mj-lt"/>
              </a:rPr>
              <a:t>HT</a:t>
            </a:r>
            <a:r>
              <a:rPr lang="ja-JP" altLang="en-US" sz="3200" dirty="0">
                <a:latin typeface="+mj-lt"/>
              </a:rPr>
              <a:t>）の甲状腺に浸潤しているリンパ球の大多数はエフェクターであり、メモリー</a:t>
            </a:r>
            <a:r>
              <a:rPr lang="en-US" altLang="ja-JP" sz="3200" dirty="0">
                <a:latin typeface="+mj-lt"/>
              </a:rPr>
              <a:t>CD4+</a:t>
            </a:r>
            <a:r>
              <a:rPr lang="ja-JP" altLang="en-US" sz="3200" dirty="0">
                <a:latin typeface="+mj-lt"/>
              </a:rPr>
              <a:t>・</a:t>
            </a:r>
            <a:r>
              <a:rPr lang="en-US" altLang="ja-JP" sz="3200" dirty="0">
                <a:latin typeface="+mj-lt"/>
              </a:rPr>
              <a:t>CD8+T</a:t>
            </a:r>
            <a:r>
              <a:rPr lang="ja-JP" altLang="en-US" sz="3200" dirty="0">
                <a:latin typeface="+mj-lt"/>
              </a:rPr>
              <a:t>細胞は</a:t>
            </a:r>
            <a:r>
              <a:rPr lang="en-US" altLang="ja-JP" sz="3200" dirty="0">
                <a:latin typeface="+mj-lt"/>
              </a:rPr>
              <a:t>PD-1</a:t>
            </a:r>
            <a:r>
              <a:rPr lang="ja-JP" altLang="en-US" sz="3200" dirty="0">
                <a:latin typeface="+mj-lt"/>
              </a:rPr>
              <a:t>に陽性であることを示した。またそのリガンドである</a:t>
            </a:r>
            <a:r>
              <a:rPr lang="en-US" altLang="ja-JP" sz="3200" dirty="0">
                <a:latin typeface="+mj-lt"/>
              </a:rPr>
              <a:t>PD-L1</a:t>
            </a:r>
            <a:r>
              <a:rPr lang="ja-JP" altLang="en-US" sz="3200" dirty="0">
                <a:latin typeface="+mj-lt"/>
              </a:rPr>
              <a:t>は</a:t>
            </a:r>
            <a:r>
              <a:rPr lang="en-US" altLang="ja-JP" sz="3200" dirty="0">
                <a:latin typeface="+mj-lt"/>
              </a:rPr>
              <a:t>GD</a:t>
            </a:r>
            <a:r>
              <a:rPr lang="ja-JP" altLang="en-US" sz="3200" dirty="0">
                <a:latin typeface="+mj-lt"/>
              </a:rPr>
              <a:t>の</a:t>
            </a:r>
            <a:r>
              <a:rPr lang="en-US" altLang="ja-JP" sz="3200" dirty="0">
                <a:latin typeface="+mj-lt"/>
              </a:rPr>
              <a:t>81%</a:t>
            </a:r>
            <a:r>
              <a:rPr lang="ja-JP" altLang="en-US" sz="3200" dirty="0">
                <a:latin typeface="+mj-lt"/>
              </a:rPr>
              <a:t>、</a:t>
            </a:r>
            <a:r>
              <a:rPr lang="en-US" altLang="ja-JP" sz="3200" dirty="0">
                <a:latin typeface="+mj-lt"/>
              </a:rPr>
              <a:t>HT</a:t>
            </a:r>
            <a:r>
              <a:rPr lang="ja-JP" altLang="en-US" sz="3200" dirty="0">
                <a:latin typeface="+mj-lt"/>
              </a:rPr>
              <a:t>の</a:t>
            </a:r>
            <a:r>
              <a:rPr lang="en-US" altLang="ja-JP" sz="3200" dirty="0">
                <a:latin typeface="+mj-lt"/>
              </a:rPr>
              <a:t>100</a:t>
            </a:r>
            <a:r>
              <a:rPr lang="ja-JP" altLang="en-US" sz="3200" dirty="0">
                <a:latin typeface="+mj-lt"/>
              </a:rPr>
              <a:t>％において周辺の甲状腺濾胞細胞に発現していた。そこに浸潤している</a:t>
            </a:r>
            <a:r>
              <a:rPr lang="en-US" altLang="ja-JP" sz="3200" dirty="0">
                <a:latin typeface="+mj-lt"/>
              </a:rPr>
              <a:t>T</a:t>
            </a:r>
            <a:r>
              <a:rPr lang="ja-JP" altLang="en-US" sz="3200" dirty="0">
                <a:latin typeface="+mj-lt"/>
              </a:rPr>
              <a:t>細胞の生成する</a:t>
            </a:r>
            <a:r>
              <a:rPr lang="en-US" altLang="ja-JP" sz="3200" dirty="0" err="1">
                <a:latin typeface="+mj-lt"/>
              </a:rPr>
              <a:t>IFNγ</a:t>
            </a:r>
            <a:r>
              <a:rPr lang="ja-JP" altLang="en-US" sz="3200" dirty="0">
                <a:latin typeface="+mj-lt"/>
              </a:rPr>
              <a:t>は、体外では</a:t>
            </a:r>
            <a:r>
              <a:rPr lang="en-US" altLang="ja-JP" sz="3200" dirty="0">
                <a:latin typeface="+mj-lt"/>
              </a:rPr>
              <a:t>PD-L1</a:t>
            </a:r>
            <a:r>
              <a:rPr lang="ja-JP" altLang="en-US" sz="3200" dirty="0">
                <a:latin typeface="+mj-lt"/>
              </a:rPr>
              <a:t>の発現を誘発するのに十分であった。</a:t>
            </a:r>
            <a:endParaRPr lang="en-US" altLang="ja-JP" sz="3200" dirty="0">
              <a:latin typeface="+mj-lt"/>
            </a:endParaRPr>
          </a:p>
          <a:p>
            <a:pPr>
              <a:buFont typeface="Wingdings" panose="05000000000000000000" pitchFamily="2" charset="2"/>
              <a:buChar char="l"/>
            </a:pPr>
            <a:r>
              <a:rPr lang="ja-JP" altLang="en-US" sz="3200" dirty="0">
                <a:latin typeface="+mj-lt"/>
              </a:rPr>
              <a:t>したがって、免疫に関与するすべての物質が同じ領域に一同に集まっていたため、</a:t>
            </a:r>
            <a:r>
              <a:rPr lang="en-US" altLang="ja-JP" sz="3200" u="sng" dirty="0">
                <a:latin typeface="+mj-lt"/>
              </a:rPr>
              <a:t>PD-1/PD-L1</a:t>
            </a:r>
            <a:r>
              <a:rPr lang="ja-JP" altLang="en-US" sz="3200" u="sng" dirty="0">
                <a:latin typeface="+mj-lt"/>
              </a:rPr>
              <a:t>経路は</a:t>
            </a:r>
            <a:r>
              <a:rPr lang="en-US" altLang="ja-JP" sz="3200" u="sng" dirty="0">
                <a:latin typeface="+mj-lt"/>
              </a:rPr>
              <a:t>AITD</a:t>
            </a:r>
            <a:r>
              <a:rPr lang="ja-JP" altLang="en-US" sz="3200" u="sng" dirty="0">
                <a:latin typeface="+mj-lt"/>
              </a:rPr>
              <a:t>において自己免疫攻撃から自己を保護するため活性化</a:t>
            </a:r>
            <a:r>
              <a:rPr lang="ja-JP" altLang="en-US" sz="3200" dirty="0">
                <a:latin typeface="+mj-lt"/>
              </a:rPr>
              <a:t>されているという概念に至った。</a:t>
            </a:r>
            <a:endParaRPr lang="en-US" altLang="ja-JP" sz="3200" dirty="0">
              <a:latin typeface="+mj-lt"/>
            </a:endParaRPr>
          </a:p>
          <a:p>
            <a:pPr>
              <a:buFont typeface="Wingdings" panose="05000000000000000000" pitchFamily="2" charset="2"/>
              <a:buChar char="l"/>
            </a:pPr>
            <a:r>
              <a:rPr lang="ja-JP" altLang="en-US" sz="3200" dirty="0">
                <a:latin typeface="+mj-lt"/>
              </a:rPr>
              <a:t>一貫して</a:t>
            </a:r>
            <a:r>
              <a:rPr lang="en-US" altLang="ja-JP" sz="3200" dirty="0">
                <a:latin typeface="+mj-lt"/>
              </a:rPr>
              <a:t>PD-1</a:t>
            </a:r>
            <a:r>
              <a:rPr lang="ja-JP" altLang="en-US" sz="3200" dirty="0">
                <a:latin typeface="+mj-lt"/>
              </a:rPr>
              <a:t>と</a:t>
            </a:r>
            <a:r>
              <a:rPr lang="en-US" altLang="ja-JP" sz="3200" dirty="0">
                <a:latin typeface="+mj-lt"/>
              </a:rPr>
              <a:t>PD-L1</a:t>
            </a:r>
            <a:r>
              <a:rPr lang="ja-JP" altLang="en-US" sz="3200" dirty="0">
                <a:latin typeface="+mj-lt"/>
              </a:rPr>
              <a:t>の多型性は</a:t>
            </a:r>
            <a:r>
              <a:rPr lang="en-US" altLang="ja-JP" sz="3200" dirty="0">
                <a:latin typeface="+mj-lt"/>
              </a:rPr>
              <a:t>GD</a:t>
            </a:r>
            <a:r>
              <a:rPr lang="ja-JP" altLang="en-US" sz="3200" dirty="0">
                <a:latin typeface="+mj-lt"/>
              </a:rPr>
              <a:t>と関連（図</a:t>
            </a:r>
            <a:r>
              <a:rPr lang="en-US" altLang="ja-JP" sz="3200" dirty="0">
                <a:latin typeface="+mj-lt"/>
              </a:rPr>
              <a:t>1</a:t>
            </a:r>
            <a:r>
              <a:rPr lang="ja-JP" altLang="en-US" sz="3200" dirty="0">
                <a:latin typeface="+mj-lt"/>
              </a:rPr>
              <a:t>）</a:t>
            </a:r>
            <a:r>
              <a:rPr lang="en-US" altLang="ja-JP" sz="3200" dirty="0">
                <a:latin typeface="+mj-lt"/>
              </a:rPr>
              <a:t>[40, 41]</a:t>
            </a:r>
            <a:r>
              <a:rPr lang="ja-JP" altLang="en-US" sz="3200" dirty="0">
                <a:latin typeface="+mj-lt"/>
              </a:rPr>
              <a:t>。ここで問題となるのは</a:t>
            </a:r>
            <a:r>
              <a:rPr lang="en-US" altLang="ja-JP" sz="3200" dirty="0">
                <a:latin typeface="+mj-lt"/>
              </a:rPr>
              <a:t>AITD</a:t>
            </a:r>
            <a:r>
              <a:rPr lang="ja-JP" altLang="en-US" sz="3200" dirty="0">
                <a:latin typeface="+mj-lt"/>
              </a:rPr>
              <a:t>において</a:t>
            </a:r>
            <a:r>
              <a:rPr lang="en-US" altLang="ja-JP" sz="3200" dirty="0">
                <a:latin typeface="+mj-lt"/>
              </a:rPr>
              <a:t>PD-L1</a:t>
            </a:r>
            <a:r>
              <a:rPr lang="ja-JP" altLang="en-US" sz="3200" dirty="0">
                <a:latin typeface="+mj-lt"/>
              </a:rPr>
              <a:t>の発現に作用する細胞の機序を解明することである。このような免疫抑制環境の活用が、自己免疫疾患治療のための新たな標的となりうることが期待される（図</a:t>
            </a:r>
            <a:r>
              <a:rPr lang="en-US" altLang="ja-JP" sz="3200" dirty="0">
                <a:latin typeface="+mj-lt"/>
              </a:rPr>
              <a:t>2</a:t>
            </a:r>
            <a:r>
              <a:rPr lang="ja-JP" altLang="en-US" sz="3200" dirty="0">
                <a:latin typeface="+mj-lt"/>
              </a:rPr>
              <a:t>）。</a:t>
            </a:r>
          </a:p>
        </p:txBody>
      </p:sp>
    </p:spTree>
    <p:extLst>
      <p:ext uri="{BB962C8B-B14F-4D97-AF65-F5344CB8AC3E}">
        <p14:creationId xmlns:p14="http://schemas.microsoft.com/office/powerpoint/2010/main" val="3693194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図２．診断・予後マーカーとして</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PD-L1</a:t>
            </a:r>
            <a:endParaRPr kumimoji="1" lang="ja-JP" altLang="en-US" sz="32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40" name="図 39">
            <a:extLst>
              <a:ext uri="{FF2B5EF4-FFF2-40B4-BE49-F238E27FC236}">
                <a16:creationId xmlns:a16="http://schemas.microsoft.com/office/drawing/2014/main" id="{FAFC2D5B-F05C-44CE-9A52-424BC1D20FBD}"/>
              </a:ext>
            </a:extLst>
          </p:cNvPr>
          <p:cNvPicPr>
            <a:picLocks noChangeAspect="1"/>
          </p:cNvPicPr>
          <p:nvPr/>
        </p:nvPicPr>
        <p:blipFill rotWithShape="1">
          <a:blip r:embed="rId2"/>
          <a:srcRect l="33337" r="3513" b="55689"/>
          <a:stretch/>
        </p:blipFill>
        <p:spPr>
          <a:xfrm>
            <a:off x="0" y="577217"/>
            <a:ext cx="9119239" cy="5725341"/>
          </a:xfrm>
          <a:prstGeom prst="rect">
            <a:avLst/>
          </a:prstGeom>
        </p:spPr>
      </p:pic>
      <p:sp>
        <p:nvSpPr>
          <p:cNvPr id="41" name="正方形/長方形 40">
            <a:extLst>
              <a:ext uri="{FF2B5EF4-FFF2-40B4-BE49-F238E27FC236}">
                <a16:creationId xmlns:a16="http://schemas.microsoft.com/office/drawing/2014/main" id="{75C2FA7B-E176-46CA-90DF-5270DA2481D0}"/>
              </a:ext>
            </a:extLst>
          </p:cNvPr>
          <p:cNvSpPr/>
          <p:nvPr/>
        </p:nvSpPr>
        <p:spPr>
          <a:xfrm>
            <a:off x="5611761" y="1710813"/>
            <a:ext cx="1474839" cy="825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40835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図２．甲状腺癌 診断・予後マーカーとして</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PD-L1</a:t>
            </a:r>
            <a:endParaRPr kumimoji="1" lang="ja-JP" altLang="en-US" sz="32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40" name="図 39">
            <a:extLst>
              <a:ext uri="{FF2B5EF4-FFF2-40B4-BE49-F238E27FC236}">
                <a16:creationId xmlns:a16="http://schemas.microsoft.com/office/drawing/2014/main" id="{FAFC2D5B-F05C-44CE-9A52-424BC1D20FBD}"/>
              </a:ext>
            </a:extLst>
          </p:cNvPr>
          <p:cNvPicPr>
            <a:picLocks noChangeAspect="1"/>
          </p:cNvPicPr>
          <p:nvPr/>
        </p:nvPicPr>
        <p:blipFill rotWithShape="1">
          <a:blip r:embed="rId2"/>
          <a:srcRect l="33337" t="43494" r="3930" b="15559"/>
          <a:stretch/>
        </p:blipFill>
        <p:spPr>
          <a:xfrm>
            <a:off x="-1" y="577218"/>
            <a:ext cx="9065665" cy="5294590"/>
          </a:xfrm>
          <a:prstGeom prst="rect">
            <a:avLst/>
          </a:prstGeom>
        </p:spPr>
      </p:pic>
      <p:sp>
        <p:nvSpPr>
          <p:cNvPr id="2" name="テキスト ボックス 1">
            <a:extLst>
              <a:ext uri="{FF2B5EF4-FFF2-40B4-BE49-F238E27FC236}">
                <a16:creationId xmlns:a16="http://schemas.microsoft.com/office/drawing/2014/main" id="{540EE73A-599D-4F44-9E49-AD3EB866245A}"/>
              </a:ext>
            </a:extLst>
          </p:cNvPr>
          <p:cNvSpPr txBox="1"/>
          <p:nvPr/>
        </p:nvSpPr>
        <p:spPr>
          <a:xfrm>
            <a:off x="823716" y="2569389"/>
            <a:ext cx="884172" cy="276999"/>
          </a:xfrm>
          <a:prstGeom prst="rect">
            <a:avLst/>
          </a:prstGeom>
          <a:noFill/>
        </p:spPr>
        <p:txBody>
          <a:bodyPr wrap="square" rtlCol="0">
            <a:spAutoFit/>
          </a:bodyPr>
          <a:lstStyle/>
          <a:p>
            <a:r>
              <a:rPr kumimoji="1" lang="ja-JP" altLang="en-US" sz="1200" dirty="0"/>
              <a:t>高分化癌</a:t>
            </a:r>
          </a:p>
        </p:txBody>
      </p:sp>
      <p:sp>
        <p:nvSpPr>
          <p:cNvPr id="5" name="コンテンツ プレースホルダー 2">
            <a:extLst>
              <a:ext uri="{FF2B5EF4-FFF2-40B4-BE49-F238E27FC236}">
                <a16:creationId xmlns:a16="http://schemas.microsoft.com/office/drawing/2014/main" id="{53C5A5D7-97F8-4A4D-BC38-7E3AB31F35FA}"/>
              </a:ext>
            </a:extLst>
          </p:cNvPr>
          <p:cNvSpPr txBox="1">
            <a:spLocks/>
          </p:cNvSpPr>
          <p:nvPr/>
        </p:nvSpPr>
        <p:spPr>
          <a:xfrm>
            <a:off x="204040" y="5781368"/>
            <a:ext cx="8801690" cy="1076632"/>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図２．診断および予後のバイオマーカーとして</a:t>
            </a:r>
            <a:r>
              <a:rPr lang="en-US" altLang="ja-JP" sz="3200" dirty="0">
                <a:latin typeface="+mj-lt"/>
              </a:rPr>
              <a:t>PD-L1</a:t>
            </a:r>
            <a:r>
              <a:rPr lang="ja-JP" altLang="en-US" sz="3200" dirty="0">
                <a:latin typeface="+mj-lt"/>
              </a:rPr>
              <a:t>陽性症例の割合に焦点をあてた</a:t>
            </a:r>
            <a:r>
              <a:rPr lang="en-US" altLang="ja-JP" sz="3200" dirty="0">
                <a:latin typeface="+mj-lt"/>
              </a:rPr>
              <a:t>AITD</a:t>
            </a:r>
            <a:r>
              <a:rPr lang="ja-JP" altLang="en-US" sz="3200" dirty="0">
                <a:latin typeface="+mj-lt"/>
              </a:rPr>
              <a:t>、</a:t>
            </a:r>
            <a:r>
              <a:rPr lang="en-US" altLang="ja-JP" sz="3200" dirty="0">
                <a:latin typeface="+mj-lt"/>
              </a:rPr>
              <a:t>irAE</a:t>
            </a:r>
            <a:r>
              <a:rPr lang="ja-JP" altLang="en-US" sz="3200" dirty="0">
                <a:latin typeface="+mj-lt"/>
              </a:rPr>
              <a:t>、</a:t>
            </a:r>
            <a:r>
              <a:rPr lang="en-US" altLang="ja-JP" sz="3200" dirty="0">
                <a:latin typeface="+mj-lt"/>
              </a:rPr>
              <a:t>TC</a:t>
            </a:r>
            <a:r>
              <a:rPr lang="ja-JP" altLang="en-US" sz="3200" dirty="0">
                <a:latin typeface="+mj-lt"/>
              </a:rPr>
              <a:t>患者のいくつかの臨床的特徴および治療選択肢の比較ならびに抗</a:t>
            </a:r>
            <a:r>
              <a:rPr lang="en-US" altLang="ja-JP" sz="3200" dirty="0">
                <a:latin typeface="+mj-lt"/>
              </a:rPr>
              <a:t>PD-1</a:t>
            </a:r>
            <a:r>
              <a:rPr lang="ja-JP" altLang="en-US" sz="3200" dirty="0">
                <a:latin typeface="+mj-lt"/>
              </a:rPr>
              <a:t>・抗</a:t>
            </a:r>
            <a:r>
              <a:rPr lang="en-US" altLang="ja-JP" sz="3200" dirty="0">
                <a:latin typeface="+mj-lt"/>
              </a:rPr>
              <a:t>PD-L1</a:t>
            </a:r>
            <a:r>
              <a:rPr lang="ja-JP" altLang="en-US" sz="3200" dirty="0">
                <a:latin typeface="+mj-lt"/>
              </a:rPr>
              <a:t>在を使用した臨床試験の有望性（表</a:t>
            </a:r>
            <a:r>
              <a:rPr lang="en-US" altLang="ja-JP" sz="3200" dirty="0">
                <a:latin typeface="+mj-lt"/>
              </a:rPr>
              <a:t>I-5</a:t>
            </a:r>
            <a:r>
              <a:rPr lang="ja-JP" altLang="en-US" sz="3200" dirty="0">
                <a:latin typeface="+mj-lt"/>
              </a:rPr>
              <a:t>参照）</a:t>
            </a:r>
          </a:p>
          <a:p>
            <a:pPr>
              <a:buFont typeface="Wingdings" panose="05000000000000000000" pitchFamily="2" charset="2"/>
              <a:buChar char="l"/>
            </a:pPr>
            <a:r>
              <a:rPr lang="en-US" altLang="ja-JP" sz="3200" dirty="0">
                <a:latin typeface="+mj-lt"/>
              </a:rPr>
              <a:t>18FDG</a:t>
            </a:r>
            <a:r>
              <a:rPr lang="ja-JP" altLang="en-US" sz="3200" dirty="0">
                <a:latin typeface="+mj-lt"/>
              </a:rPr>
              <a:t>：</a:t>
            </a:r>
            <a:r>
              <a:rPr lang="en-US" altLang="ja-JP" sz="3200" dirty="0">
                <a:latin typeface="+mj-lt"/>
              </a:rPr>
              <a:t>18 </a:t>
            </a:r>
            <a:r>
              <a:rPr lang="ja-JP" altLang="en-US" sz="3200" dirty="0">
                <a:latin typeface="+mj-lt"/>
              </a:rPr>
              <a:t>フルオロデオキシグルコース、</a:t>
            </a:r>
            <a:r>
              <a:rPr lang="en-US" altLang="ja-JP" sz="3200" dirty="0">
                <a:latin typeface="+mj-lt"/>
              </a:rPr>
              <a:t>AITD</a:t>
            </a:r>
            <a:r>
              <a:rPr lang="ja-JP" altLang="en-US" sz="3200" dirty="0">
                <a:latin typeface="+mj-lt"/>
              </a:rPr>
              <a:t>：自己免疫性甲状腺疾患、</a:t>
            </a:r>
            <a:r>
              <a:rPr lang="en-US" altLang="ja-JP" sz="3200" dirty="0">
                <a:latin typeface="+mj-lt"/>
              </a:rPr>
              <a:t>Anti-TSH-R-ab</a:t>
            </a:r>
            <a:r>
              <a:rPr lang="ja-JP" altLang="en-US" sz="3200" dirty="0">
                <a:latin typeface="+mj-lt"/>
              </a:rPr>
              <a:t>：抗甲状腺刺激ホルモン受容体抗体、</a:t>
            </a:r>
            <a:r>
              <a:rPr lang="en-US" altLang="ja-JP" sz="3200" dirty="0">
                <a:latin typeface="+mj-lt"/>
              </a:rPr>
              <a:t>Anti-TPO-ab</a:t>
            </a:r>
            <a:r>
              <a:rPr lang="ja-JP" altLang="en-US" sz="3200" dirty="0">
                <a:latin typeface="+mj-lt"/>
              </a:rPr>
              <a:t>：抗甲状腺ペルオキシダーゼ抗体、</a:t>
            </a:r>
            <a:r>
              <a:rPr lang="en-US" altLang="ja-JP" sz="3200" dirty="0">
                <a:latin typeface="+mj-lt"/>
              </a:rPr>
              <a:t>ATA</a:t>
            </a:r>
            <a:r>
              <a:rPr lang="ja-JP" altLang="en-US" sz="3200" dirty="0">
                <a:latin typeface="+mj-lt"/>
              </a:rPr>
              <a:t>：米国甲状腺学会、</a:t>
            </a:r>
            <a:r>
              <a:rPr lang="en-US" altLang="ja-JP" sz="3200" dirty="0">
                <a:latin typeface="+mj-lt"/>
              </a:rPr>
              <a:t>BRAFi</a:t>
            </a:r>
            <a:r>
              <a:rPr lang="ja-JP" altLang="en-US" sz="3200" dirty="0">
                <a:latin typeface="+mj-lt"/>
              </a:rPr>
              <a:t>：</a:t>
            </a:r>
            <a:r>
              <a:rPr lang="en-US" altLang="ja-JP" sz="3200" dirty="0">
                <a:latin typeface="+mj-lt"/>
              </a:rPr>
              <a:t>BRAF</a:t>
            </a:r>
            <a:r>
              <a:rPr lang="ja-JP" altLang="en-US" sz="3200" dirty="0">
                <a:latin typeface="+mj-lt"/>
              </a:rPr>
              <a:t>阻害薬、</a:t>
            </a:r>
            <a:r>
              <a:rPr lang="en-US" altLang="ja-JP" sz="3200" dirty="0">
                <a:latin typeface="+mj-lt"/>
              </a:rPr>
              <a:t>CLT</a:t>
            </a:r>
            <a:r>
              <a:rPr lang="ja-JP" altLang="en-US" sz="3200" dirty="0">
                <a:latin typeface="+mj-lt"/>
              </a:rPr>
              <a:t>：慢性リンパ球性甲状腺炎、</a:t>
            </a:r>
            <a:r>
              <a:rPr lang="en-US" altLang="ja-JP" sz="3200" dirty="0">
                <a:latin typeface="+mj-lt"/>
              </a:rPr>
              <a:t>EFVPTC</a:t>
            </a:r>
            <a:r>
              <a:rPr lang="ja-JP" altLang="en-US" sz="3200" dirty="0">
                <a:latin typeface="+mj-lt"/>
              </a:rPr>
              <a:t>：被包性濾胞型甲状腺乳頭癌、</a:t>
            </a:r>
            <a:r>
              <a:rPr lang="en-US" altLang="ja-JP" sz="3200" dirty="0">
                <a:latin typeface="+mj-lt"/>
              </a:rPr>
              <a:t>GD</a:t>
            </a:r>
            <a:r>
              <a:rPr lang="ja-JP" altLang="en-US" sz="3200" dirty="0">
                <a:latin typeface="+mj-lt"/>
              </a:rPr>
              <a:t>：バセドウ病 、</a:t>
            </a:r>
            <a:r>
              <a:rPr lang="en-US" altLang="ja-JP" sz="3200" dirty="0">
                <a:latin typeface="+mj-lt"/>
              </a:rPr>
              <a:t>HT</a:t>
            </a:r>
            <a:r>
              <a:rPr lang="ja-JP" altLang="en-US" sz="3200" dirty="0">
                <a:latin typeface="+mj-lt"/>
              </a:rPr>
              <a:t>：橋本甲状腺炎、</a:t>
            </a:r>
            <a:r>
              <a:rPr lang="en-US" altLang="ja-JP" sz="3200" dirty="0">
                <a:latin typeface="+mj-lt"/>
              </a:rPr>
              <a:t>ICI</a:t>
            </a:r>
            <a:r>
              <a:rPr lang="ja-JP" altLang="en-US" sz="3200" dirty="0">
                <a:latin typeface="+mj-lt"/>
              </a:rPr>
              <a:t>：免疫チェックポイント阻害薬、</a:t>
            </a:r>
            <a:r>
              <a:rPr lang="en-US" altLang="ja-JP" sz="3200" dirty="0" err="1">
                <a:latin typeface="+mj-lt"/>
              </a:rPr>
              <a:t>IFNγ</a:t>
            </a:r>
            <a:r>
              <a:rPr lang="ja-JP" altLang="en-US" sz="3200" dirty="0">
                <a:latin typeface="+mj-lt"/>
              </a:rPr>
              <a:t>：インターフェロンガンマ、</a:t>
            </a:r>
            <a:r>
              <a:rPr lang="en-US" altLang="ja-JP" sz="3200" dirty="0" err="1">
                <a:latin typeface="+mj-lt"/>
              </a:rPr>
              <a:t>irAEs</a:t>
            </a:r>
            <a:r>
              <a:rPr lang="ja-JP" altLang="en-US" sz="3200" dirty="0">
                <a:latin typeface="+mj-lt"/>
              </a:rPr>
              <a:t>：免疫関連有害事象、</a:t>
            </a:r>
            <a:r>
              <a:rPr lang="en-US" altLang="ja-JP" sz="3200" dirty="0">
                <a:latin typeface="+mj-lt"/>
              </a:rPr>
              <a:t>NIFTP</a:t>
            </a:r>
            <a:r>
              <a:rPr lang="ja-JP" altLang="en-US" sz="3200" dirty="0">
                <a:latin typeface="+mj-lt"/>
              </a:rPr>
              <a:t>：乳頭様核を伴う非侵襲性濾胞型甲状腺腫瘍、</a:t>
            </a:r>
            <a:r>
              <a:rPr lang="en-US" altLang="ja-JP" sz="3200" dirty="0">
                <a:latin typeface="+mj-lt"/>
              </a:rPr>
              <a:t>OS</a:t>
            </a:r>
            <a:r>
              <a:rPr lang="ja-JP" altLang="en-US" sz="3200" dirty="0">
                <a:latin typeface="+mj-lt"/>
              </a:rPr>
              <a:t>：全生存期間、</a:t>
            </a:r>
            <a:r>
              <a:rPr lang="en-US" altLang="ja-JP" sz="3200" dirty="0">
                <a:latin typeface="+mj-lt"/>
              </a:rPr>
              <a:t>Parafollicular C</a:t>
            </a:r>
            <a:r>
              <a:rPr lang="ja-JP" altLang="en-US" sz="3200" dirty="0">
                <a:latin typeface="+mj-lt"/>
              </a:rPr>
              <a:t>：濾胞傍癌、 </a:t>
            </a:r>
            <a:r>
              <a:rPr lang="en-US" altLang="ja-JP" sz="3200" dirty="0">
                <a:latin typeface="+mj-lt"/>
              </a:rPr>
              <a:t>PTC</a:t>
            </a:r>
            <a:r>
              <a:rPr lang="ja-JP" altLang="en-US" sz="3200" dirty="0">
                <a:latin typeface="+mj-lt"/>
              </a:rPr>
              <a:t>：甲状腺乳頭癌、</a:t>
            </a:r>
            <a:r>
              <a:rPr lang="en-US" altLang="ja-JP" sz="3200" dirty="0">
                <a:latin typeface="+mj-lt"/>
              </a:rPr>
              <a:t>RAI</a:t>
            </a:r>
            <a:r>
              <a:rPr lang="ja-JP" altLang="en-US" sz="3200" dirty="0">
                <a:latin typeface="+mj-lt"/>
              </a:rPr>
              <a:t>：放射性ヨウ素療法、</a:t>
            </a:r>
            <a:r>
              <a:rPr lang="en-US" altLang="ja-JP" sz="3200" dirty="0">
                <a:latin typeface="+mj-lt"/>
              </a:rPr>
              <a:t>SNP</a:t>
            </a:r>
            <a:r>
              <a:rPr lang="ja-JP" altLang="en-US" sz="3200" dirty="0">
                <a:latin typeface="+mj-lt"/>
              </a:rPr>
              <a:t>：一塩基多型、</a:t>
            </a:r>
            <a:r>
              <a:rPr lang="en-US" altLang="ja-JP" sz="3200" dirty="0">
                <a:latin typeface="+mj-lt"/>
              </a:rPr>
              <a:t>TC</a:t>
            </a:r>
            <a:r>
              <a:rPr lang="ja-JP" altLang="en-US" sz="3200" dirty="0">
                <a:latin typeface="+mj-lt"/>
              </a:rPr>
              <a:t>：甲状腺癌、</a:t>
            </a:r>
            <a:r>
              <a:rPr lang="en-US" altLang="ja-JP" sz="3200" dirty="0">
                <a:latin typeface="+mj-lt"/>
              </a:rPr>
              <a:t>TIL</a:t>
            </a:r>
            <a:r>
              <a:rPr lang="ja-JP" altLang="en-US" sz="3200" dirty="0">
                <a:latin typeface="+mj-lt"/>
              </a:rPr>
              <a:t>：腫瘍浸潤リンパ球、</a:t>
            </a:r>
            <a:r>
              <a:rPr lang="en-US" altLang="ja-JP" sz="3200" dirty="0">
                <a:latin typeface="+mj-lt"/>
              </a:rPr>
              <a:t>PFS</a:t>
            </a:r>
            <a:r>
              <a:rPr lang="ja-JP" altLang="en-US" sz="3200" dirty="0">
                <a:latin typeface="+mj-lt"/>
              </a:rPr>
              <a:t>：無増悪生存期間 、</a:t>
            </a:r>
            <a:r>
              <a:rPr lang="en-US" altLang="ja-JP" sz="3200" dirty="0">
                <a:latin typeface="+mj-lt"/>
              </a:rPr>
              <a:t>SNP</a:t>
            </a:r>
            <a:r>
              <a:rPr lang="ja-JP" altLang="en-US" sz="3200" dirty="0">
                <a:latin typeface="+mj-lt"/>
              </a:rPr>
              <a:t>：一塩基多型、</a:t>
            </a:r>
            <a:r>
              <a:rPr lang="en-US" altLang="ja-JP" sz="3200" dirty="0">
                <a:latin typeface="+mj-lt"/>
              </a:rPr>
              <a:t>TMB</a:t>
            </a:r>
            <a:r>
              <a:rPr lang="ja-JP" altLang="en-US" sz="3200" dirty="0">
                <a:latin typeface="+mj-lt"/>
              </a:rPr>
              <a:t>：腫瘍遺伝子変異量、</a:t>
            </a:r>
            <a:r>
              <a:rPr lang="en-US" altLang="ja-JP" sz="3200" dirty="0">
                <a:latin typeface="+mj-lt"/>
              </a:rPr>
              <a:t>WDTC</a:t>
            </a:r>
            <a:r>
              <a:rPr lang="ja-JP" altLang="en-US" sz="3200" dirty="0">
                <a:latin typeface="+mj-lt"/>
              </a:rPr>
              <a:t>：高分化甲状腺癌</a:t>
            </a:r>
          </a:p>
        </p:txBody>
      </p:sp>
      <p:cxnSp>
        <p:nvCxnSpPr>
          <p:cNvPr id="6" name="直線コネクタ 5">
            <a:extLst>
              <a:ext uri="{FF2B5EF4-FFF2-40B4-BE49-F238E27FC236}">
                <a16:creationId xmlns:a16="http://schemas.microsoft.com/office/drawing/2014/main" id="{ED91443B-5EA4-475B-A6B5-D4B15ACF54BE}"/>
              </a:ext>
            </a:extLst>
          </p:cNvPr>
          <p:cNvCxnSpPr/>
          <p:nvPr/>
        </p:nvCxnSpPr>
        <p:spPr>
          <a:xfrm>
            <a:off x="3945194" y="2757948"/>
            <a:ext cx="10250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081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1077218"/>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良性病変と比較した甲状腺癌の診断的バイオマーカーとしての</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PD-1/PD-L1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の発現</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04040" y="1148668"/>
            <a:ext cx="8801690" cy="570933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甲状腺癌は最多の内分泌腺癌である</a:t>
            </a:r>
            <a:r>
              <a:rPr lang="en-US" altLang="ja-JP" sz="3200" dirty="0">
                <a:latin typeface="+mj-lt"/>
              </a:rPr>
              <a:t>[1]</a:t>
            </a:r>
            <a:r>
              <a:rPr lang="ja-JP" altLang="en-US" sz="3200" dirty="0">
                <a:latin typeface="+mj-lt"/>
              </a:rPr>
              <a:t>。世界中でその</a:t>
            </a:r>
            <a:r>
              <a:rPr lang="ja-JP" altLang="en-US" sz="3200" u="sng" dirty="0">
                <a:latin typeface="+mj-lt"/>
              </a:rPr>
              <a:t>発生率は過去</a:t>
            </a:r>
            <a:r>
              <a:rPr lang="en-US" altLang="ja-JP" sz="3200" u="sng" dirty="0">
                <a:latin typeface="+mj-lt"/>
              </a:rPr>
              <a:t>30</a:t>
            </a:r>
            <a:r>
              <a:rPr lang="ja-JP" altLang="en-US" sz="3200" u="sng" dirty="0">
                <a:latin typeface="+mj-lt"/>
              </a:rPr>
              <a:t>年間で</a:t>
            </a:r>
            <a:r>
              <a:rPr lang="en-US" altLang="ja-JP" sz="3200" u="sng" dirty="0">
                <a:latin typeface="+mj-lt"/>
              </a:rPr>
              <a:t>3</a:t>
            </a:r>
            <a:r>
              <a:rPr lang="ja-JP" altLang="en-US" sz="3200" u="sng" dirty="0">
                <a:latin typeface="+mj-lt"/>
              </a:rPr>
              <a:t>倍にもなりさらに増加</a:t>
            </a:r>
            <a:r>
              <a:rPr lang="ja-JP" altLang="en-US" sz="3200" dirty="0">
                <a:latin typeface="+mj-lt"/>
              </a:rPr>
              <a:t>すると見込まれている。</a:t>
            </a:r>
            <a:endParaRPr lang="en-US" altLang="ja-JP" sz="3200" dirty="0">
              <a:latin typeface="+mj-lt"/>
            </a:endParaRPr>
          </a:p>
          <a:p>
            <a:pPr>
              <a:buFont typeface="Wingdings" panose="05000000000000000000" pitchFamily="2" charset="2"/>
              <a:buChar char="l"/>
            </a:pPr>
            <a:r>
              <a:rPr lang="ja-JP" altLang="en-US" sz="3200" dirty="0">
                <a:latin typeface="+mj-lt"/>
              </a:rPr>
              <a:t>しかし悪性は</a:t>
            </a:r>
            <a:r>
              <a:rPr lang="en-US" altLang="ja-JP" sz="3200" dirty="0">
                <a:latin typeface="+mj-lt"/>
              </a:rPr>
              <a:t>5</a:t>
            </a:r>
            <a:r>
              <a:rPr lang="ja-JP" altLang="en-US" sz="3200" dirty="0">
                <a:latin typeface="+mj-lt"/>
              </a:rPr>
              <a:t>～</a:t>
            </a:r>
            <a:r>
              <a:rPr lang="en-US" altLang="ja-JP" sz="3200" dirty="0">
                <a:latin typeface="+mj-lt"/>
              </a:rPr>
              <a:t>15</a:t>
            </a:r>
            <a:r>
              <a:rPr lang="ja-JP" altLang="en-US" sz="3200" dirty="0">
                <a:latin typeface="+mj-lt"/>
              </a:rPr>
              <a:t>％とごく少数である</a:t>
            </a:r>
            <a:r>
              <a:rPr lang="en-US" altLang="ja-JP" sz="3200" dirty="0">
                <a:latin typeface="+mj-lt"/>
              </a:rPr>
              <a:t>[42]</a:t>
            </a:r>
            <a:r>
              <a:rPr lang="ja-JP" altLang="en-US" sz="3200" dirty="0">
                <a:latin typeface="+mj-lt"/>
              </a:rPr>
              <a:t>。現時点での診断方法は主に臨床的評価や超音波評価、穿刺吸引細胞診（</a:t>
            </a:r>
            <a:r>
              <a:rPr lang="en-US" altLang="ja-JP" sz="3200" dirty="0">
                <a:latin typeface="+mj-lt"/>
              </a:rPr>
              <a:t>FNAC</a:t>
            </a:r>
            <a:r>
              <a:rPr lang="ja-JP" altLang="en-US" sz="3200" dirty="0">
                <a:latin typeface="+mj-lt"/>
              </a:rPr>
              <a:t>）などで構成されており、</a:t>
            </a:r>
            <a:r>
              <a:rPr lang="en-US" altLang="ja-JP" sz="3200" dirty="0">
                <a:latin typeface="+mj-lt"/>
              </a:rPr>
              <a:t>75%</a:t>
            </a:r>
            <a:r>
              <a:rPr lang="ja-JP" altLang="en-US" sz="3200" dirty="0">
                <a:latin typeface="+mj-lt"/>
              </a:rPr>
              <a:t>の患者において良性と悪性の甲状腺結節を正確に鑑別することが可能となっている</a:t>
            </a:r>
            <a:r>
              <a:rPr lang="en-US" altLang="ja-JP" sz="3200" dirty="0">
                <a:latin typeface="+mj-lt"/>
              </a:rPr>
              <a:t>[43, 44]</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しかし</a:t>
            </a:r>
            <a:r>
              <a:rPr lang="en-US" altLang="ja-JP" sz="3200" dirty="0">
                <a:latin typeface="+mj-lt"/>
              </a:rPr>
              <a:t>Bethesda</a:t>
            </a:r>
            <a:r>
              <a:rPr lang="ja-JP" altLang="en-US" sz="3200" dirty="0">
                <a:latin typeface="+mj-lt"/>
              </a:rPr>
              <a:t>分類の「鑑別困難」のカテゴリーのグレーゾーンに該当する結節に関しては、依然として大きな問題が残っている</a:t>
            </a:r>
            <a:r>
              <a:rPr lang="en-US" altLang="ja-JP" sz="3200" dirty="0">
                <a:latin typeface="+mj-lt"/>
              </a:rPr>
              <a:t>[44]</a:t>
            </a:r>
            <a:r>
              <a:rPr lang="ja-JP" altLang="en-US" sz="3200" dirty="0">
                <a:latin typeface="+mj-lt"/>
              </a:rPr>
              <a:t>。このような症例では、</a:t>
            </a:r>
            <a:r>
              <a:rPr lang="en-US" altLang="ja-JP" sz="3200" dirty="0">
                <a:latin typeface="+mj-lt"/>
              </a:rPr>
              <a:t>FNAC</a:t>
            </a:r>
            <a:r>
              <a:rPr lang="ja-JP" altLang="en-US" sz="3200" dirty="0">
                <a:latin typeface="+mj-lt"/>
              </a:rPr>
              <a:t>再検査か外科手術が推奨されており、</a:t>
            </a:r>
            <a:r>
              <a:rPr lang="ja-JP" altLang="en-US" sz="3200" u="sng" dirty="0">
                <a:latin typeface="+mj-lt"/>
              </a:rPr>
              <a:t>結節の</a:t>
            </a:r>
            <a:r>
              <a:rPr lang="en-US" altLang="ja-JP" sz="3200" u="sng" dirty="0">
                <a:latin typeface="+mj-lt"/>
              </a:rPr>
              <a:t>60</a:t>
            </a:r>
            <a:r>
              <a:rPr lang="ja-JP" altLang="en-US" sz="3200" u="sng" dirty="0">
                <a:latin typeface="+mj-lt"/>
              </a:rPr>
              <a:t>％は実際に組織病理学的検査で良性</a:t>
            </a:r>
            <a:r>
              <a:rPr lang="ja-JP" altLang="en-US" sz="3200" dirty="0">
                <a:latin typeface="+mj-lt"/>
              </a:rPr>
              <a:t>であることが示されている</a:t>
            </a:r>
            <a:r>
              <a:rPr lang="en-US" altLang="ja-JP" sz="3200" dirty="0">
                <a:latin typeface="+mj-lt"/>
              </a:rPr>
              <a:t>[43, 45]</a:t>
            </a:r>
            <a:r>
              <a:rPr lang="ja-JP" altLang="en-US" sz="3200" dirty="0">
                <a:latin typeface="+mj-lt"/>
              </a:rPr>
              <a:t>。このような診断の不確実性はこれらの患者の管理の妨げとなり、過度の治療や不要な手術、ひいては医療費の増加につながる</a:t>
            </a:r>
            <a:r>
              <a:rPr lang="en-US" altLang="ja-JP" sz="3200" dirty="0">
                <a:latin typeface="+mj-lt"/>
              </a:rPr>
              <a:t>[46]</a:t>
            </a:r>
            <a:r>
              <a:rPr lang="ja-JP" altLang="en-US" sz="3200" dirty="0">
                <a:latin typeface="+mj-lt"/>
              </a:rPr>
              <a:t>。</a:t>
            </a:r>
          </a:p>
        </p:txBody>
      </p:sp>
    </p:spTree>
    <p:extLst>
      <p:ext uri="{BB962C8B-B14F-4D97-AF65-F5344CB8AC3E}">
        <p14:creationId xmlns:p14="http://schemas.microsoft.com/office/powerpoint/2010/main" val="4208020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組織</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の診断価値</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04040" y="808602"/>
            <a:ext cx="8801690" cy="604939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腫瘍免疫回避における</a:t>
            </a:r>
            <a:r>
              <a:rPr lang="en-US" altLang="ja-JP" sz="3200" dirty="0">
                <a:latin typeface="+mj-lt"/>
              </a:rPr>
              <a:t>PD-L1</a:t>
            </a:r>
            <a:r>
              <a:rPr lang="ja-JP" altLang="en-US" sz="3200" dirty="0">
                <a:latin typeface="+mj-lt"/>
              </a:rPr>
              <a:t>の役割を踏まえ</a:t>
            </a:r>
            <a:r>
              <a:rPr lang="en-US" altLang="ja-JP" sz="3200" dirty="0">
                <a:latin typeface="+mj-lt"/>
              </a:rPr>
              <a:t>[47]</a:t>
            </a:r>
            <a:r>
              <a:rPr lang="ja-JP" altLang="en-US" sz="3200" dirty="0">
                <a:latin typeface="+mj-lt"/>
              </a:rPr>
              <a:t>、これまで</a:t>
            </a:r>
            <a:r>
              <a:rPr lang="en-US" altLang="ja-JP" sz="3200" dirty="0">
                <a:latin typeface="+mj-lt"/>
              </a:rPr>
              <a:t>5</a:t>
            </a:r>
            <a:r>
              <a:rPr lang="ja-JP" altLang="en-US" sz="3200" dirty="0">
                <a:latin typeface="+mj-lt"/>
              </a:rPr>
              <a:t>つの研究において甲状腺結節の診断価値が主にタンパク質レベル、免疫組織化学的に評価されている（表</a:t>
            </a:r>
            <a:r>
              <a:rPr lang="en-US" altLang="ja-JP" sz="3200" dirty="0">
                <a:latin typeface="+mj-lt"/>
              </a:rPr>
              <a:t>2</a:t>
            </a:r>
            <a:r>
              <a:rPr lang="ja-JP" altLang="en-US" sz="3200" dirty="0">
                <a:latin typeface="+mj-lt"/>
              </a:rPr>
              <a:t>）</a:t>
            </a:r>
            <a:r>
              <a:rPr lang="en-US" altLang="ja-JP" sz="3200" dirty="0">
                <a:latin typeface="+mj-lt"/>
              </a:rPr>
              <a:t>[48-52]</a:t>
            </a:r>
            <a:r>
              <a:rPr lang="ja-JP" altLang="en-US" sz="3200" dirty="0">
                <a:latin typeface="+mj-lt"/>
              </a:rPr>
              <a:t>。これらの研究はすべて、良性病変（良性結節、甲状腺腫、濾胞性腺腫）</a:t>
            </a:r>
            <a:r>
              <a:rPr lang="en-US" altLang="ja-JP" sz="3200" dirty="0">
                <a:latin typeface="+mj-lt"/>
              </a:rPr>
              <a:t>[34, 48-50]</a:t>
            </a:r>
            <a:r>
              <a:rPr lang="ja-JP" altLang="en-US" sz="3200" dirty="0">
                <a:latin typeface="+mj-lt"/>
              </a:rPr>
              <a:t>や正常組織</a:t>
            </a:r>
            <a:r>
              <a:rPr lang="en-US" altLang="ja-JP" sz="3200" dirty="0">
                <a:latin typeface="+mj-lt"/>
              </a:rPr>
              <a:t>[34, 49, 50]</a:t>
            </a:r>
            <a:r>
              <a:rPr lang="ja-JP" altLang="en-US" sz="3200" dirty="0">
                <a:latin typeface="+mj-lt"/>
              </a:rPr>
              <a:t>と比較した場合の高分化甲状腺癌（</a:t>
            </a:r>
            <a:r>
              <a:rPr lang="en-US" altLang="ja-JP" sz="3200" dirty="0">
                <a:latin typeface="+mj-lt"/>
              </a:rPr>
              <a:t>WDTC</a:t>
            </a:r>
            <a:r>
              <a:rPr lang="ja-JP" altLang="en-US" sz="3200" dirty="0">
                <a:latin typeface="+mj-lt"/>
              </a:rPr>
              <a:t>）における</a:t>
            </a:r>
            <a:r>
              <a:rPr lang="en-US" altLang="ja-JP" sz="3200" u="sng" dirty="0">
                <a:latin typeface="+mj-lt"/>
              </a:rPr>
              <a:t>PD-L1</a:t>
            </a:r>
            <a:r>
              <a:rPr lang="ja-JP" altLang="en-US" sz="3200" u="sng" dirty="0">
                <a:latin typeface="+mj-lt"/>
              </a:rPr>
              <a:t>の発現増加</a:t>
            </a:r>
            <a:r>
              <a:rPr lang="ja-JP" altLang="en-US" sz="3200" dirty="0">
                <a:latin typeface="+mj-lt"/>
              </a:rPr>
              <a:t>を示していた。</a:t>
            </a:r>
          </a:p>
          <a:p>
            <a:pPr>
              <a:buFont typeface="Wingdings" panose="05000000000000000000" pitchFamily="2" charset="2"/>
              <a:buChar char="l"/>
            </a:pPr>
            <a:r>
              <a:rPr lang="ja-JP" altLang="en-US" sz="3200" dirty="0">
                <a:latin typeface="+mj-lt"/>
              </a:rPr>
              <a:t>非特異的な細胞学的側面により、被包性濾胞型甲状腺乳頭癌（</a:t>
            </a:r>
            <a:r>
              <a:rPr lang="en-US" altLang="ja-JP" sz="3200" dirty="0">
                <a:latin typeface="+mj-lt"/>
              </a:rPr>
              <a:t>EFVPTC</a:t>
            </a:r>
            <a:r>
              <a:rPr lang="ja-JP" altLang="en-US" sz="3200" dirty="0">
                <a:latin typeface="+mj-lt"/>
              </a:rPr>
              <a:t>）は長年診断が難しく、グレーゾーンに含まれる可能性が高かった。しかし最近、</a:t>
            </a:r>
            <a:r>
              <a:rPr lang="en-US" altLang="ja-JP" sz="3200" dirty="0">
                <a:latin typeface="+mj-lt"/>
              </a:rPr>
              <a:t>EFVPTC</a:t>
            </a:r>
            <a:r>
              <a:rPr lang="ja-JP" altLang="en-US" sz="3200" dirty="0">
                <a:latin typeface="+mj-lt"/>
              </a:rPr>
              <a:t>は乳頭様の核を伴う前癌性の非侵襲性濾胞型甲状腺腫瘍（</a:t>
            </a:r>
            <a:r>
              <a:rPr lang="en-US" altLang="ja-JP" sz="3200" dirty="0">
                <a:latin typeface="+mj-lt"/>
              </a:rPr>
              <a:t>NIFT-P</a:t>
            </a:r>
            <a:r>
              <a:rPr lang="ja-JP" altLang="en-US" sz="3200" dirty="0">
                <a:latin typeface="+mj-lt"/>
              </a:rPr>
              <a:t>）に再分類された</a:t>
            </a:r>
            <a:r>
              <a:rPr lang="en-US" altLang="ja-JP" sz="3200" dirty="0">
                <a:latin typeface="+mj-lt"/>
              </a:rPr>
              <a:t>[53]</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侵襲性</a:t>
            </a:r>
            <a:r>
              <a:rPr lang="en-US" altLang="ja-JP" sz="3200" dirty="0">
                <a:latin typeface="+mj-lt"/>
              </a:rPr>
              <a:t>EFVPTC</a:t>
            </a:r>
            <a:r>
              <a:rPr lang="ja-JP" altLang="en-US" sz="3200" dirty="0">
                <a:latin typeface="+mj-lt"/>
              </a:rPr>
              <a:t>では</a:t>
            </a:r>
            <a:r>
              <a:rPr lang="en-US" altLang="ja-JP" sz="3200" u="sng" dirty="0">
                <a:latin typeface="+mj-lt"/>
              </a:rPr>
              <a:t>PD-L1</a:t>
            </a:r>
            <a:r>
              <a:rPr lang="ja-JP" altLang="en-US" sz="3200" u="sng" dirty="0">
                <a:latin typeface="+mj-lt"/>
              </a:rPr>
              <a:t>の発現率</a:t>
            </a:r>
            <a:r>
              <a:rPr lang="ja-JP" altLang="en-US" sz="3200" dirty="0">
                <a:latin typeface="+mj-lt"/>
              </a:rPr>
              <a:t>が</a:t>
            </a:r>
            <a:r>
              <a:rPr lang="en-US" altLang="ja-JP" sz="3200" dirty="0">
                <a:latin typeface="+mj-lt"/>
              </a:rPr>
              <a:t>NIFT-P</a:t>
            </a:r>
            <a:r>
              <a:rPr lang="ja-JP" altLang="en-US" sz="3200" dirty="0">
                <a:latin typeface="+mj-lt"/>
              </a:rPr>
              <a:t>や良性結節と比較して高いことが明らかになり</a:t>
            </a:r>
            <a:r>
              <a:rPr lang="en-US" altLang="ja-JP" sz="3200" dirty="0">
                <a:latin typeface="+mj-lt"/>
              </a:rPr>
              <a:t>[52, 54]</a:t>
            </a:r>
            <a:r>
              <a:rPr lang="ja-JP" altLang="en-US" sz="3200" dirty="0">
                <a:latin typeface="+mj-lt"/>
              </a:rPr>
              <a:t>、これらの悪性、良性という再分類と完全に一致している</a:t>
            </a:r>
            <a:r>
              <a:rPr lang="en-US" altLang="ja-JP" sz="3200" dirty="0">
                <a:latin typeface="+mj-lt"/>
              </a:rPr>
              <a:t>[53]</a:t>
            </a:r>
            <a:r>
              <a:rPr lang="ja-JP" altLang="en-US" sz="3200" dirty="0">
                <a:latin typeface="+mj-lt"/>
              </a:rPr>
              <a:t>。最近</a:t>
            </a:r>
            <a:r>
              <a:rPr lang="en-US" altLang="ja-JP" sz="3200" dirty="0" err="1">
                <a:latin typeface="+mj-lt"/>
              </a:rPr>
              <a:t>Dell’Aquila</a:t>
            </a:r>
            <a:r>
              <a:rPr lang="ja-JP" altLang="en-US" sz="3200" dirty="0">
                <a:latin typeface="+mj-lt"/>
              </a:rPr>
              <a:t>らは組織検体および</a:t>
            </a:r>
            <a:r>
              <a:rPr lang="en-US" altLang="ja-JP" sz="3200" dirty="0">
                <a:latin typeface="+mj-lt"/>
              </a:rPr>
              <a:t>FNAC</a:t>
            </a:r>
            <a:r>
              <a:rPr lang="ja-JP" altLang="en-US" sz="3200" dirty="0">
                <a:latin typeface="+mj-lt"/>
              </a:rPr>
              <a:t>の</a:t>
            </a:r>
            <a:r>
              <a:rPr lang="en-US" altLang="ja-JP" sz="3200" dirty="0">
                <a:latin typeface="+mj-lt"/>
              </a:rPr>
              <a:t>PD-L1</a:t>
            </a:r>
            <a:r>
              <a:rPr lang="ja-JP" altLang="en-US" sz="3200" dirty="0">
                <a:latin typeface="+mj-lt"/>
              </a:rPr>
              <a:t>について、</a:t>
            </a:r>
            <a:r>
              <a:rPr lang="en-US" altLang="ja-JP" sz="3200" dirty="0">
                <a:latin typeface="+mj-lt"/>
              </a:rPr>
              <a:t>NIFT-P</a:t>
            </a:r>
            <a:r>
              <a:rPr lang="ja-JP" altLang="en-US" sz="3200" dirty="0">
                <a:latin typeface="+mj-lt"/>
              </a:rPr>
              <a:t>と比較した悪性・侵襲性</a:t>
            </a:r>
            <a:r>
              <a:rPr lang="en-US" altLang="ja-JP" sz="3200" dirty="0">
                <a:latin typeface="+mj-lt"/>
              </a:rPr>
              <a:t>EFVPTC</a:t>
            </a:r>
            <a:r>
              <a:rPr lang="ja-JP" altLang="en-US" sz="3200" dirty="0">
                <a:latin typeface="+mj-lt"/>
              </a:rPr>
              <a:t>疾患のバイオマーカーとしての有用性について確認</a:t>
            </a:r>
            <a:r>
              <a:rPr lang="en-US" altLang="ja-JP" sz="3200" dirty="0">
                <a:latin typeface="+mj-lt"/>
              </a:rPr>
              <a:t>[54]</a:t>
            </a:r>
            <a:r>
              <a:rPr lang="ja-JP" altLang="en-US" sz="3200" dirty="0">
                <a:latin typeface="+mj-lt"/>
              </a:rPr>
              <a:t>。そして</a:t>
            </a:r>
            <a:r>
              <a:rPr lang="en-US" altLang="ja-JP" sz="3200" dirty="0">
                <a:latin typeface="+mj-lt"/>
              </a:rPr>
              <a:t>NIFT-P</a:t>
            </a:r>
            <a:r>
              <a:rPr lang="ja-JP" altLang="en-US" sz="3200" dirty="0">
                <a:latin typeface="+mj-lt"/>
              </a:rPr>
              <a:t>の診断や</a:t>
            </a:r>
            <a:r>
              <a:rPr lang="en-US" altLang="ja-JP" sz="3200" dirty="0">
                <a:latin typeface="+mj-lt"/>
              </a:rPr>
              <a:t>EFVPTC</a:t>
            </a:r>
            <a:r>
              <a:rPr lang="ja-JP" altLang="en-US" sz="3200" dirty="0">
                <a:latin typeface="+mj-lt"/>
              </a:rPr>
              <a:t>の</a:t>
            </a:r>
            <a:r>
              <a:rPr lang="ja-JP" altLang="en-US" sz="3200" u="sng" dirty="0">
                <a:latin typeface="+mj-lt"/>
              </a:rPr>
              <a:t>侵襲リスク評価において</a:t>
            </a:r>
            <a:r>
              <a:rPr lang="en-US" altLang="ja-JP" sz="3200" u="sng" dirty="0">
                <a:latin typeface="+mj-lt"/>
              </a:rPr>
              <a:t>PD-L1</a:t>
            </a:r>
            <a:r>
              <a:rPr lang="ja-JP" altLang="en-US" sz="3200" u="sng" dirty="0">
                <a:latin typeface="+mj-lt"/>
              </a:rPr>
              <a:t>が有用なバイオマーカー</a:t>
            </a:r>
            <a:r>
              <a:rPr lang="ja-JP" altLang="en-US" sz="3200" dirty="0">
                <a:latin typeface="+mj-lt"/>
              </a:rPr>
              <a:t>となりうることを提唱した</a:t>
            </a:r>
            <a:r>
              <a:rPr lang="en-US" altLang="ja-JP" sz="3200" dirty="0">
                <a:latin typeface="+mj-lt"/>
              </a:rPr>
              <a:t>[54]</a:t>
            </a:r>
            <a:r>
              <a:rPr lang="ja-JP" altLang="en-US" sz="3200" dirty="0">
                <a:latin typeface="+mj-lt"/>
              </a:rPr>
              <a:t>。</a:t>
            </a:r>
            <a:endParaRPr lang="en-US" altLang="ja-JP" sz="3200" dirty="0">
              <a:latin typeface="+mj-lt"/>
            </a:endParaRPr>
          </a:p>
          <a:p>
            <a:pPr>
              <a:buFont typeface="Wingdings" panose="05000000000000000000" pitchFamily="2" charset="2"/>
              <a:buChar char="l"/>
            </a:pPr>
            <a:r>
              <a:rPr lang="en-US" altLang="ja-JP" sz="3200" dirty="0">
                <a:latin typeface="+mj-lt"/>
              </a:rPr>
              <a:t>PD-L1</a:t>
            </a:r>
            <a:r>
              <a:rPr lang="ja-JP" altLang="en-US" sz="3200" dirty="0">
                <a:latin typeface="+mj-lt"/>
              </a:rPr>
              <a:t>の精度と、鑑別困難な結節を診断するために開発された補助的分子技術の精度を比較し</a:t>
            </a:r>
            <a:r>
              <a:rPr lang="en-US" altLang="ja-JP" sz="3200" dirty="0">
                <a:latin typeface="+mj-lt"/>
              </a:rPr>
              <a:t>[55]</a:t>
            </a:r>
            <a:r>
              <a:rPr lang="ja-JP" altLang="en-US" sz="3200" dirty="0">
                <a:latin typeface="+mj-lt"/>
              </a:rPr>
              <a:t>、</a:t>
            </a:r>
            <a:r>
              <a:rPr lang="en-US" altLang="ja-JP" sz="3200" dirty="0">
                <a:latin typeface="+mj-lt"/>
              </a:rPr>
              <a:t>PD-L1</a:t>
            </a:r>
            <a:r>
              <a:rPr lang="ja-JP" altLang="en-US" sz="3200" dirty="0">
                <a:latin typeface="+mj-lt"/>
              </a:rPr>
              <a:t>が複雑な臨床的解釈を克服できる可能性は大変興味深い</a:t>
            </a:r>
            <a:r>
              <a:rPr lang="en-US" altLang="ja-JP" sz="3200" dirty="0">
                <a:latin typeface="+mj-lt"/>
              </a:rPr>
              <a:t>[53]</a:t>
            </a:r>
            <a:r>
              <a:rPr lang="ja-JP" altLang="en-US" sz="3200" dirty="0">
                <a:latin typeface="+mj-lt"/>
              </a:rPr>
              <a:t>。</a:t>
            </a:r>
          </a:p>
        </p:txBody>
      </p:sp>
    </p:spTree>
    <p:extLst>
      <p:ext uri="{BB962C8B-B14F-4D97-AF65-F5344CB8AC3E}">
        <p14:creationId xmlns:p14="http://schemas.microsoft.com/office/powerpoint/2010/main" val="649850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0"/>
            <a:ext cx="9144000" cy="830997"/>
          </a:xfrm>
          <a:prstGeom prst="rect">
            <a:avLst/>
          </a:prstGeom>
          <a:solidFill>
            <a:schemeClr val="accent1"/>
          </a:solidFill>
        </p:spPr>
        <p:txBody>
          <a:bodyPr wrap="square" rtlCol="0">
            <a:spAutoFit/>
          </a:bodyPr>
          <a:lstStyle/>
          <a:p>
            <a:pPr algn="ctr"/>
            <a:r>
              <a:rPr kumimoji="1" lang="ja-JP" altLang="en-US" sz="4800" dirty="0">
                <a:solidFill>
                  <a:schemeClr val="bg1"/>
                </a:solidFill>
                <a:latin typeface="ＭＳ Ｐゴシック" panose="020B0600070205080204" pitchFamily="50" charset="-128"/>
                <a:ea typeface="ＭＳ Ｐゴシック" panose="020B0600070205080204" pitchFamily="50" charset="-128"/>
              </a:rPr>
              <a:t>要旨</a:t>
            </a:r>
            <a:endParaRPr kumimoji="1" lang="ja-JP" altLang="en-US" sz="4800" b="1" dirty="0">
              <a:solidFill>
                <a:schemeClr val="bg1"/>
              </a:solidFill>
              <a:latin typeface="ＭＳ Ｐゴシック" panose="020B0600070205080204" pitchFamily="50" charset="-128"/>
              <a:ea typeface="ＭＳ Ｐゴシック" panose="020B0600070205080204" pitchFamily="50" charset="-128"/>
            </a:endParaRP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16083" y="1107707"/>
            <a:ext cx="8746548" cy="559537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en-US" altLang="ja-JP" sz="3200" b="1" dirty="0">
                <a:latin typeface="+mj-lt"/>
              </a:rPr>
              <a:t>PD-1</a:t>
            </a:r>
            <a:r>
              <a:rPr lang="ja-JP" altLang="en-US" sz="3200" b="1" dirty="0">
                <a:latin typeface="+mj-lt"/>
              </a:rPr>
              <a:t>／</a:t>
            </a:r>
            <a:r>
              <a:rPr lang="en-US" altLang="ja-JP" sz="3200" b="1" dirty="0">
                <a:latin typeface="+mj-lt"/>
              </a:rPr>
              <a:t>PD-L1</a:t>
            </a:r>
            <a:r>
              <a:rPr lang="ja-JP" altLang="en-US" sz="3200" dirty="0">
                <a:latin typeface="+mj-lt"/>
              </a:rPr>
              <a:t>はプレシジョンオンコロジー（がん標的治療）における診断・予後予測、治療標的として有望。</a:t>
            </a:r>
            <a:endParaRPr lang="en-US" altLang="ja-JP" sz="3200" dirty="0">
              <a:latin typeface="+mj-lt"/>
            </a:endParaRPr>
          </a:p>
          <a:p>
            <a:pPr>
              <a:buFont typeface="Wingdings" panose="05000000000000000000" pitchFamily="2" charset="2"/>
              <a:buChar char="l"/>
            </a:pPr>
            <a:r>
              <a:rPr lang="ja-JP" altLang="en-US" sz="3200" dirty="0">
                <a:latin typeface="+mj-lt"/>
              </a:rPr>
              <a:t>抗腫瘍</a:t>
            </a:r>
            <a:r>
              <a:rPr lang="en-US" altLang="ja-JP" sz="3200" dirty="0">
                <a:latin typeface="+mj-lt"/>
              </a:rPr>
              <a:t>T</a:t>
            </a:r>
            <a:r>
              <a:rPr lang="ja-JP" altLang="en-US" sz="3200" dirty="0">
                <a:latin typeface="+mj-lt"/>
              </a:rPr>
              <a:t>細胞の監視を復活させ、免疫チェックポイント阻害薬（</a:t>
            </a:r>
            <a:r>
              <a:rPr lang="en-US" altLang="ja-JP" sz="3200" dirty="0">
                <a:latin typeface="+mj-lt"/>
              </a:rPr>
              <a:t>ICI</a:t>
            </a:r>
            <a:r>
              <a:rPr lang="ja-JP" altLang="en-US" sz="3200" dirty="0">
                <a:latin typeface="+mj-lt"/>
              </a:rPr>
              <a:t>）の有効性が高まり、癌治療が革新的に進歩。</a:t>
            </a:r>
            <a:endParaRPr lang="en-US" altLang="ja-JP" sz="3200" dirty="0">
              <a:latin typeface="+mj-lt"/>
            </a:endParaRPr>
          </a:p>
          <a:p>
            <a:pPr>
              <a:buFont typeface="Wingdings" panose="05000000000000000000" pitchFamily="2" charset="2"/>
              <a:buChar char="l"/>
            </a:pPr>
            <a:r>
              <a:rPr lang="ja-JP" altLang="en-US" sz="3200" dirty="0">
                <a:latin typeface="+mj-lt"/>
              </a:rPr>
              <a:t>しかし</a:t>
            </a:r>
            <a:r>
              <a:rPr lang="en-US" altLang="ja-JP" sz="3200" dirty="0">
                <a:latin typeface="+mj-lt"/>
              </a:rPr>
              <a:t>ICI</a:t>
            </a:r>
            <a:r>
              <a:rPr lang="ja-JP" altLang="en-US" sz="3200" dirty="0">
                <a:latin typeface="+mj-lt"/>
              </a:rPr>
              <a:t>投与症例の大半（</a:t>
            </a:r>
            <a:r>
              <a:rPr lang="en-US" altLang="ja-JP" sz="3200" dirty="0">
                <a:latin typeface="+mj-lt"/>
              </a:rPr>
              <a:t>65</a:t>
            </a:r>
            <a:r>
              <a:rPr lang="ja-JP" altLang="en-US" sz="3200" dirty="0">
                <a:latin typeface="+mj-lt"/>
              </a:rPr>
              <a:t>～</a:t>
            </a:r>
            <a:r>
              <a:rPr lang="en-US" altLang="ja-JP" sz="3200" dirty="0">
                <a:latin typeface="+mj-lt"/>
              </a:rPr>
              <a:t>80</a:t>
            </a:r>
            <a:r>
              <a:rPr lang="ja-JP" altLang="en-US" sz="3200" dirty="0">
                <a:latin typeface="+mj-lt"/>
              </a:rPr>
              <a:t>％）は重大な副作用；免疫関連有害事象（</a:t>
            </a:r>
            <a:r>
              <a:rPr lang="en-US" altLang="ja-JP" sz="3200" dirty="0">
                <a:latin typeface="+mj-lt"/>
              </a:rPr>
              <a:t>irAE</a:t>
            </a:r>
            <a:r>
              <a:rPr lang="ja-JP" altLang="en-US" sz="3200" dirty="0">
                <a:latin typeface="+mj-lt"/>
              </a:rPr>
              <a:t>）、多様な臓器に自己免疫性の損傷を惹起。→</a:t>
            </a:r>
            <a:r>
              <a:rPr lang="en-US" altLang="ja-JP" sz="3200" dirty="0">
                <a:latin typeface="+mj-lt"/>
              </a:rPr>
              <a:t>ICI</a:t>
            </a:r>
            <a:r>
              <a:rPr lang="ja-JP" altLang="en-US" sz="3200" dirty="0">
                <a:latin typeface="+mj-lt"/>
              </a:rPr>
              <a:t>の臨床的適用範囲を全癌種に広げるにあたり、癌の免疫回避と自己免疫関連メカニズムについて理解を深める必要性。</a:t>
            </a:r>
            <a:endParaRPr lang="en-US" altLang="ja-JP" sz="3200" dirty="0">
              <a:latin typeface="+mj-lt"/>
            </a:endParaRPr>
          </a:p>
          <a:p>
            <a:pPr>
              <a:buFont typeface="Wingdings" panose="05000000000000000000" pitchFamily="2" charset="2"/>
              <a:buChar char="l"/>
            </a:pPr>
            <a:r>
              <a:rPr lang="ja-JP" altLang="en-US" sz="3200" dirty="0">
                <a:latin typeface="+mj-lt"/>
              </a:rPr>
              <a:t>甲状腺は自己免疫や癌に最も多く関与する内分泌腺で、</a:t>
            </a:r>
            <a:r>
              <a:rPr lang="en-US" altLang="ja-JP" sz="3200" dirty="0">
                <a:latin typeface="+mj-lt"/>
              </a:rPr>
              <a:t>irAE</a:t>
            </a:r>
            <a:r>
              <a:rPr lang="ja-JP" altLang="en-US" sz="3200" dirty="0">
                <a:latin typeface="+mj-lt"/>
              </a:rPr>
              <a:t>発生率の増加は世界でも深刻な公衆衛生学的問題。</a:t>
            </a:r>
            <a:endParaRPr lang="en-US" altLang="ja-JP" sz="3200" dirty="0">
              <a:latin typeface="+mj-lt"/>
            </a:endParaRPr>
          </a:p>
          <a:p>
            <a:pPr>
              <a:buFont typeface="Wingdings" panose="05000000000000000000" pitchFamily="2" charset="2"/>
              <a:buChar char="l"/>
            </a:pPr>
            <a:r>
              <a:rPr lang="ja-JP" altLang="en-US" sz="3200" dirty="0">
                <a:latin typeface="+mj-lt"/>
              </a:rPr>
              <a:t>また甲状腺癌発生リスクは自己免疫性甲状腺疾患を伴う患者において増加しているほか、甲状腺機能障害は</a:t>
            </a:r>
            <a:r>
              <a:rPr lang="en-US" altLang="ja-JP" sz="3200" dirty="0">
                <a:latin typeface="+mj-lt"/>
              </a:rPr>
              <a:t>PD-1/PD-L1</a:t>
            </a:r>
            <a:r>
              <a:rPr lang="ja-JP" altLang="en-US" sz="3200" dirty="0">
                <a:latin typeface="+mj-lt"/>
              </a:rPr>
              <a:t>阻害により最多の</a:t>
            </a:r>
            <a:r>
              <a:rPr lang="en-US" altLang="ja-JP" sz="3200" dirty="0">
                <a:latin typeface="+mj-lt"/>
              </a:rPr>
              <a:t>irAE</a:t>
            </a:r>
            <a:r>
              <a:rPr lang="ja-JP" altLang="en-US" sz="3200" dirty="0">
                <a:latin typeface="+mj-lt"/>
              </a:rPr>
              <a:t>の</a:t>
            </a:r>
            <a:r>
              <a:rPr lang="en-US" altLang="ja-JP" sz="3200" dirty="0">
                <a:latin typeface="+mj-lt"/>
              </a:rPr>
              <a:t>1</a:t>
            </a:r>
            <a:r>
              <a:rPr lang="ja-JP" altLang="en-US" sz="3200" dirty="0">
                <a:latin typeface="+mj-lt"/>
              </a:rPr>
              <a:t>つ。</a:t>
            </a:r>
            <a:endParaRPr lang="en-US" altLang="ja-JP" sz="3200" dirty="0">
              <a:latin typeface="+mj-lt"/>
            </a:endParaRPr>
          </a:p>
          <a:p>
            <a:pPr>
              <a:buFont typeface="Wingdings" panose="05000000000000000000" pitchFamily="2" charset="2"/>
              <a:buChar char="l"/>
            </a:pPr>
            <a:r>
              <a:rPr lang="ja-JP" altLang="en-US" sz="3200" dirty="0">
                <a:latin typeface="+mj-lt"/>
              </a:rPr>
              <a:t>本研究では自己免疫、</a:t>
            </a:r>
            <a:r>
              <a:rPr lang="en-US" altLang="ja-JP" sz="3200" dirty="0">
                <a:latin typeface="+mj-lt"/>
              </a:rPr>
              <a:t>irAE</a:t>
            </a:r>
            <a:r>
              <a:rPr lang="ja-JP" altLang="en-US" sz="3200" dirty="0">
                <a:latin typeface="+mj-lt"/>
              </a:rPr>
              <a:t>および癌を関連付ける研究モデルとして甲状腺を選択。本稿では</a:t>
            </a:r>
            <a:r>
              <a:rPr lang="en-US" altLang="ja-JP" sz="3200" dirty="0">
                <a:latin typeface="+mj-lt"/>
              </a:rPr>
              <a:t>PD-1/PD-L1</a:t>
            </a:r>
            <a:r>
              <a:rPr lang="ja-JP" altLang="en-US" sz="3200" dirty="0">
                <a:latin typeface="+mj-lt"/>
              </a:rPr>
              <a:t>に関する現時点での最新知識、甲状腺自己免疫</a:t>
            </a:r>
            <a:r>
              <a:rPr lang="en-US" altLang="ja-JP" sz="3200" dirty="0">
                <a:latin typeface="+mj-lt"/>
              </a:rPr>
              <a:t>/</a:t>
            </a:r>
            <a:r>
              <a:rPr lang="ja-JP" altLang="en-US" sz="3200" dirty="0">
                <a:latin typeface="+mj-lt"/>
              </a:rPr>
              <a:t>癌との関連を踏まえて甲状腺疾患の診断、予後・管理における重要性に焦点を当てて考察</a:t>
            </a:r>
            <a:r>
              <a:rPr lang="ja-JP" altLang="en-US" sz="3200" b="1" dirty="0">
                <a:latin typeface="+mj-lt"/>
              </a:rPr>
              <a:t>。</a:t>
            </a:r>
          </a:p>
        </p:txBody>
      </p:sp>
    </p:spTree>
    <p:extLst>
      <p:ext uri="{BB962C8B-B14F-4D97-AF65-F5344CB8AC3E}">
        <p14:creationId xmlns:p14="http://schemas.microsoft.com/office/powerpoint/2010/main" val="2639930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表２良性病変と比較した甲状腺癌の</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発現診断</a:t>
            </a:r>
          </a:p>
        </p:txBody>
      </p:sp>
      <p:pic>
        <p:nvPicPr>
          <p:cNvPr id="2" name="図 1">
            <a:extLst>
              <a:ext uri="{FF2B5EF4-FFF2-40B4-BE49-F238E27FC236}">
                <a16:creationId xmlns:a16="http://schemas.microsoft.com/office/drawing/2014/main" id="{3F6647C5-5F5B-4574-AEC8-CF05986053F3}"/>
              </a:ext>
            </a:extLst>
          </p:cNvPr>
          <p:cNvPicPr>
            <a:picLocks noChangeAspect="1"/>
          </p:cNvPicPr>
          <p:nvPr/>
        </p:nvPicPr>
        <p:blipFill rotWithShape="1">
          <a:blip r:embed="rId2"/>
          <a:srcRect t="8705" r="7915" b="20065"/>
          <a:stretch/>
        </p:blipFill>
        <p:spPr>
          <a:xfrm>
            <a:off x="0" y="656303"/>
            <a:ext cx="9057930" cy="5191432"/>
          </a:xfrm>
          <a:prstGeom prst="rect">
            <a:avLst/>
          </a:prstGeom>
        </p:spPr>
      </p:pic>
      <p:sp>
        <p:nvSpPr>
          <p:cNvPr id="5" name="コンテンツ プレースホルダー 2">
            <a:extLst>
              <a:ext uri="{FF2B5EF4-FFF2-40B4-BE49-F238E27FC236}">
                <a16:creationId xmlns:a16="http://schemas.microsoft.com/office/drawing/2014/main" id="{192EE86D-F748-4612-9336-6FEC8DDB4516}"/>
              </a:ext>
            </a:extLst>
          </p:cNvPr>
          <p:cNvSpPr txBox="1">
            <a:spLocks/>
          </p:cNvSpPr>
          <p:nvPr/>
        </p:nvSpPr>
        <p:spPr>
          <a:xfrm>
            <a:off x="204040" y="5847734"/>
            <a:ext cx="8801690" cy="1010265"/>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en-US" altLang="ja-JP" sz="3200" dirty="0">
                <a:latin typeface="+mj-lt"/>
              </a:rPr>
              <a:t>ATC</a:t>
            </a:r>
            <a:r>
              <a:rPr lang="ja-JP" altLang="en-US" sz="3200" dirty="0">
                <a:latin typeface="+mj-lt"/>
              </a:rPr>
              <a:t>、甲状腺未分化がん、</a:t>
            </a:r>
            <a:r>
              <a:rPr lang="en-US" altLang="ja-JP" sz="3200" dirty="0">
                <a:latin typeface="+mj-lt"/>
              </a:rPr>
              <a:t>EFVPTC</a:t>
            </a:r>
            <a:r>
              <a:rPr lang="ja-JP" altLang="en-US" sz="3200" dirty="0">
                <a:latin typeface="+mj-lt"/>
              </a:rPr>
              <a:t>、</a:t>
            </a:r>
            <a:r>
              <a:rPr lang="zh-TW" altLang="en-US" sz="3200" dirty="0">
                <a:latin typeface="ＭＳ Ｐゴシック" panose="020B0600070205080204" pitchFamily="50" charset="-128"/>
                <a:ea typeface="ＭＳ Ｐゴシック" panose="020B0600070205080204" pitchFamily="50" charset="-128"/>
              </a:rPr>
              <a:t>被包性濾胞型甲状腺乳頭癌</a:t>
            </a:r>
            <a:r>
              <a:rPr lang="ja-JP" altLang="en-US" sz="3200" dirty="0">
                <a:latin typeface="+mj-lt"/>
              </a:rPr>
              <a:t>、</a:t>
            </a:r>
            <a:r>
              <a:rPr lang="en-US" altLang="ja-JP" sz="3200" dirty="0">
                <a:latin typeface="+mj-lt"/>
              </a:rPr>
              <a:t>FTC</a:t>
            </a:r>
            <a:r>
              <a:rPr lang="ja-JP" altLang="en-US" sz="3200" dirty="0">
                <a:latin typeface="+mj-lt"/>
              </a:rPr>
              <a:t>、濾胞癌、</a:t>
            </a:r>
            <a:r>
              <a:rPr lang="en-US" altLang="ja-JP" sz="3200" dirty="0">
                <a:latin typeface="+mj-lt"/>
              </a:rPr>
              <a:t>IHC</a:t>
            </a:r>
            <a:r>
              <a:rPr lang="ja-JP" altLang="en-US" sz="3200" dirty="0">
                <a:latin typeface="+mj-lt"/>
              </a:rPr>
              <a:t>、免疫組織化学、</a:t>
            </a:r>
            <a:r>
              <a:rPr lang="en-US" altLang="ja-JP" sz="3200" dirty="0">
                <a:latin typeface="+mj-lt"/>
              </a:rPr>
              <a:t>NIFT-P</a:t>
            </a:r>
            <a:r>
              <a:rPr lang="ja-JP" altLang="en-US" sz="3200" dirty="0">
                <a:latin typeface="+mj-lt"/>
              </a:rPr>
              <a:t>、乳頭状核特徴を有する非浸潤性濾胞型甲状腺腫瘍、</a:t>
            </a:r>
            <a:r>
              <a:rPr lang="en-US" altLang="ja-JP" sz="3200" dirty="0">
                <a:latin typeface="+mj-lt"/>
              </a:rPr>
              <a:t>PTC</a:t>
            </a:r>
            <a:r>
              <a:rPr lang="ja-JP" altLang="en-US" sz="3200" dirty="0">
                <a:latin typeface="+mj-lt"/>
              </a:rPr>
              <a:t>：甲状腺乳頭癌、</a:t>
            </a:r>
            <a:r>
              <a:rPr lang="en-US" altLang="ja-JP" sz="3200" dirty="0">
                <a:latin typeface="+mj-lt"/>
              </a:rPr>
              <a:t>WDTC</a:t>
            </a:r>
            <a:r>
              <a:rPr lang="ja-JP" altLang="en-US" sz="3200" dirty="0">
                <a:latin typeface="+mj-lt"/>
              </a:rPr>
              <a:t>：高分化型甲状腺癌（</a:t>
            </a:r>
            <a:r>
              <a:rPr lang="en-US" altLang="ja-JP" sz="3200" dirty="0">
                <a:latin typeface="+mj-lt"/>
              </a:rPr>
              <a:t>PTC</a:t>
            </a:r>
            <a:r>
              <a:rPr lang="ja-JP" altLang="en-US" sz="3200" dirty="0">
                <a:latin typeface="+mj-lt"/>
              </a:rPr>
              <a:t>と</a:t>
            </a:r>
            <a:r>
              <a:rPr lang="en-US" altLang="ja-JP" sz="3200" dirty="0">
                <a:latin typeface="+mj-lt"/>
              </a:rPr>
              <a:t>FTC</a:t>
            </a:r>
            <a:r>
              <a:rPr lang="ja-JP" altLang="en-US" sz="3200" dirty="0">
                <a:latin typeface="+mj-lt"/>
              </a:rPr>
              <a:t>を含む）、統計的有意性：</a:t>
            </a:r>
            <a:r>
              <a:rPr lang="en-US" altLang="ja-JP" sz="3200" dirty="0">
                <a:latin typeface="+mj-lt"/>
              </a:rPr>
              <a:t>p</a:t>
            </a:r>
            <a:r>
              <a:rPr lang="ja-JP" altLang="en-US" sz="3200" dirty="0">
                <a:latin typeface="+mj-lt"/>
              </a:rPr>
              <a:t>＜</a:t>
            </a:r>
            <a:r>
              <a:rPr lang="en-US" altLang="ja-JP" sz="3200" dirty="0">
                <a:latin typeface="+mj-lt"/>
              </a:rPr>
              <a:t>0.05</a:t>
            </a:r>
            <a:r>
              <a:rPr lang="ja-JP" altLang="en-US" sz="3200" dirty="0">
                <a:latin typeface="+mj-lt"/>
              </a:rPr>
              <a:t>。特に関連を検索していない場合はダッシュをつけた。</a:t>
            </a:r>
          </a:p>
        </p:txBody>
      </p:sp>
    </p:spTree>
    <p:extLst>
      <p:ext uri="{BB962C8B-B14F-4D97-AF65-F5344CB8AC3E}">
        <p14:creationId xmlns:p14="http://schemas.microsoft.com/office/powerpoint/2010/main" val="1673356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1077218"/>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血清および</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FNAC</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における</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の非侵襲性バイオマーカーとしての診断的価値</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04040" y="1148668"/>
            <a:ext cx="8801690" cy="570933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特筆すべきは、外科生検による</a:t>
            </a:r>
            <a:r>
              <a:rPr lang="en-US" altLang="ja-JP" sz="3200" dirty="0">
                <a:latin typeface="+mj-lt"/>
              </a:rPr>
              <a:t>PD-L1</a:t>
            </a:r>
            <a:r>
              <a:rPr lang="ja-JP" altLang="en-US" sz="3200" dirty="0">
                <a:latin typeface="+mj-lt"/>
              </a:rPr>
              <a:t>の</a:t>
            </a:r>
            <a:r>
              <a:rPr lang="en-US" altLang="ja-JP" sz="3200" dirty="0">
                <a:latin typeface="+mj-lt"/>
              </a:rPr>
              <a:t>IHC</a:t>
            </a:r>
            <a:r>
              <a:rPr lang="ja-JP" altLang="en-US" sz="3200" dirty="0">
                <a:latin typeface="+mj-lt"/>
              </a:rPr>
              <a:t>分析は依然として侵襲的である。そのため、癌細胞（特に多発性骨髄腫や肝細胞癌）により</a:t>
            </a:r>
            <a:r>
              <a:rPr lang="en-US" altLang="ja-JP" sz="3200" u="sng" dirty="0">
                <a:latin typeface="+mj-lt"/>
              </a:rPr>
              <a:t>PD-L1</a:t>
            </a:r>
            <a:r>
              <a:rPr lang="ja-JP" altLang="en-US" sz="3200" u="sng" dirty="0">
                <a:latin typeface="+mj-lt"/>
              </a:rPr>
              <a:t>が血中に大量放出</a:t>
            </a:r>
            <a:r>
              <a:rPr lang="ja-JP" altLang="en-US" sz="3200" dirty="0">
                <a:latin typeface="+mj-lt"/>
              </a:rPr>
              <a:t>されることを利用し</a:t>
            </a:r>
            <a:r>
              <a:rPr lang="en-US" altLang="ja-JP" sz="3200" dirty="0">
                <a:latin typeface="+mj-lt"/>
              </a:rPr>
              <a:t>[56, 57]</a:t>
            </a:r>
            <a:r>
              <a:rPr lang="ja-JP" altLang="en-US" sz="3200" dirty="0">
                <a:latin typeface="+mj-lt"/>
              </a:rPr>
              <a:t>、</a:t>
            </a:r>
            <a:r>
              <a:rPr lang="en-US" altLang="ja-JP" sz="3200" dirty="0" err="1">
                <a:latin typeface="+mj-lt"/>
              </a:rPr>
              <a:t>Aghajani</a:t>
            </a:r>
            <a:r>
              <a:rPr lang="ja-JP" altLang="en-US" sz="3200" dirty="0">
                <a:latin typeface="+mj-lt"/>
              </a:rPr>
              <a:t>らは最近、</a:t>
            </a:r>
            <a:r>
              <a:rPr lang="en-US" altLang="ja-JP" sz="3200" dirty="0">
                <a:latin typeface="+mj-lt"/>
              </a:rPr>
              <a:t>PTC</a:t>
            </a:r>
            <a:r>
              <a:rPr lang="ja-JP" altLang="en-US" sz="3200" dirty="0">
                <a:latin typeface="+mj-lt"/>
              </a:rPr>
              <a:t>患者の血清（非血漿）において</a:t>
            </a:r>
            <a:r>
              <a:rPr lang="ja-JP" altLang="en-US" sz="3200" u="sng" dirty="0">
                <a:latin typeface="+mj-lt"/>
              </a:rPr>
              <a:t>可溶性の</a:t>
            </a:r>
            <a:r>
              <a:rPr lang="en-US" altLang="ja-JP" sz="3200" u="sng" dirty="0">
                <a:latin typeface="+mj-lt"/>
              </a:rPr>
              <a:t>PD-L1</a:t>
            </a:r>
            <a:r>
              <a:rPr lang="ja-JP" altLang="en-US" sz="3200" u="sng" dirty="0">
                <a:latin typeface="+mj-lt"/>
              </a:rPr>
              <a:t>（</a:t>
            </a:r>
            <a:r>
              <a:rPr lang="en-US" altLang="ja-JP" sz="3200" u="sng" dirty="0">
                <a:latin typeface="+mj-lt"/>
              </a:rPr>
              <a:t>sPD-L1</a:t>
            </a:r>
            <a:r>
              <a:rPr lang="ja-JP" altLang="en-US" sz="3200" u="sng" dirty="0">
                <a:latin typeface="+mj-lt"/>
              </a:rPr>
              <a:t>）を検出。これは健常な対照群では認められなかった</a:t>
            </a:r>
            <a:r>
              <a:rPr lang="en-US" altLang="ja-JP" sz="3200" dirty="0">
                <a:latin typeface="+mj-lt"/>
              </a:rPr>
              <a:t>[58]</a:t>
            </a:r>
            <a:r>
              <a:rPr lang="ja-JP" altLang="en-US" sz="3200" dirty="0">
                <a:latin typeface="+mj-lt"/>
              </a:rPr>
              <a:t>。</a:t>
            </a:r>
          </a:p>
          <a:p>
            <a:pPr>
              <a:buFont typeface="Wingdings" panose="05000000000000000000" pitchFamily="2" charset="2"/>
              <a:buChar char="l"/>
            </a:pPr>
            <a:r>
              <a:rPr lang="ja-JP" altLang="en-US" sz="3200" dirty="0">
                <a:latin typeface="+mj-lt"/>
              </a:rPr>
              <a:t>総じて、</a:t>
            </a:r>
            <a:r>
              <a:rPr lang="en-US" altLang="ja-JP" sz="3200" dirty="0">
                <a:latin typeface="+mj-lt"/>
              </a:rPr>
              <a:t>PD-L1</a:t>
            </a:r>
            <a:r>
              <a:rPr lang="ja-JP" altLang="en-US" sz="3200" dirty="0">
                <a:latin typeface="+mj-lt"/>
              </a:rPr>
              <a:t>は、</a:t>
            </a:r>
            <a:r>
              <a:rPr lang="en-US" altLang="ja-JP" sz="3200" dirty="0">
                <a:latin typeface="+mj-lt"/>
              </a:rPr>
              <a:t>mRNA</a:t>
            </a:r>
            <a:r>
              <a:rPr lang="ja-JP" altLang="en-US" sz="3200" dirty="0">
                <a:latin typeface="+mj-lt"/>
              </a:rPr>
              <a:t>またはタンパク質レベルであっても、</a:t>
            </a:r>
            <a:r>
              <a:rPr lang="ja-JP" altLang="en-US" sz="3200" u="sng" dirty="0">
                <a:latin typeface="+mj-lt"/>
              </a:rPr>
              <a:t>組織もしくは血清においても鑑別困難な結節の有用な診断的バイオマーカー</a:t>
            </a:r>
            <a:r>
              <a:rPr lang="ja-JP" altLang="en-US" sz="3200" dirty="0">
                <a:latin typeface="+mj-lt"/>
              </a:rPr>
              <a:t>であることがうかがえる</a:t>
            </a:r>
            <a:r>
              <a:rPr lang="en-US" altLang="ja-JP" sz="3200" dirty="0">
                <a:latin typeface="+mj-lt"/>
              </a:rPr>
              <a:t>[48, 50, 52, 54, 57]</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このサブグループの患者について特異的にデザインされている研究は存在しない。したがって偽陽性の結節や</a:t>
            </a:r>
            <a:r>
              <a:rPr lang="en-US" altLang="ja-JP" sz="3200" dirty="0">
                <a:latin typeface="+mj-lt"/>
              </a:rPr>
              <a:t>TC</a:t>
            </a:r>
            <a:r>
              <a:rPr lang="ja-JP" altLang="en-US" sz="3200" dirty="0">
                <a:latin typeface="+mj-lt"/>
              </a:rPr>
              <a:t>を対象に臨床的に比較し、鑑別困難な甲状腺結節（良性の結節または炎症性・自己免疫性甲状腺疾患）の悪性度に特異的な診断的バイオマーカーとしての</a:t>
            </a:r>
            <a:r>
              <a:rPr lang="en-US" altLang="ja-JP" sz="3200" dirty="0">
                <a:latin typeface="+mj-lt"/>
              </a:rPr>
              <a:t>PD-L1</a:t>
            </a:r>
            <a:r>
              <a:rPr lang="ja-JP" altLang="en-US" sz="3200" dirty="0">
                <a:latin typeface="+mj-lt"/>
              </a:rPr>
              <a:t>の妥当性を確認する研究を今後さらに行う必要がある（図</a:t>
            </a:r>
            <a:r>
              <a:rPr lang="en-US" altLang="ja-JP" sz="3200" dirty="0">
                <a:latin typeface="+mj-lt"/>
              </a:rPr>
              <a:t>2</a:t>
            </a:r>
            <a:r>
              <a:rPr lang="ja-JP" altLang="en-US" sz="3200" dirty="0">
                <a:latin typeface="+mj-lt"/>
              </a:rPr>
              <a:t>）。</a:t>
            </a:r>
          </a:p>
        </p:txBody>
      </p:sp>
    </p:spTree>
    <p:extLst>
      <p:ext uri="{BB962C8B-B14F-4D97-AF65-F5344CB8AC3E}">
        <p14:creationId xmlns:p14="http://schemas.microsoft.com/office/powerpoint/2010/main" val="2764866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1077218"/>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甲状腺癌における予後的バイオマーカーとしての</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PD-1/PD-L1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の発現</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04040" y="1148668"/>
            <a:ext cx="8801690" cy="570933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en-US" altLang="ja-JP" sz="3200" dirty="0">
                <a:latin typeface="+mj-lt"/>
              </a:rPr>
              <a:t>60</a:t>
            </a:r>
            <a:r>
              <a:rPr lang="ja-JP" altLang="en-US" sz="3200" dirty="0">
                <a:latin typeface="+mj-lt"/>
              </a:rPr>
              <a:t>歳以上集団の約</a:t>
            </a:r>
            <a:r>
              <a:rPr lang="en-US" altLang="ja-JP" sz="3200" dirty="0">
                <a:latin typeface="+mj-lt"/>
              </a:rPr>
              <a:t>5</a:t>
            </a:r>
            <a:r>
              <a:rPr lang="ja-JP" altLang="en-US" sz="3200" dirty="0">
                <a:latin typeface="+mj-lt"/>
              </a:rPr>
              <a:t>％が</a:t>
            </a:r>
            <a:r>
              <a:rPr lang="en-US" altLang="ja-JP" sz="3200" dirty="0">
                <a:latin typeface="+mj-lt"/>
              </a:rPr>
              <a:t>TC</a:t>
            </a:r>
            <a:r>
              <a:rPr lang="ja-JP" altLang="en-US" sz="3200" dirty="0">
                <a:latin typeface="+mj-lt"/>
              </a:rPr>
              <a:t>甲状腺癌に罹患している。</a:t>
            </a:r>
            <a:r>
              <a:rPr lang="en-US" altLang="ja-JP" sz="3200" dirty="0">
                <a:latin typeface="+mj-lt"/>
              </a:rPr>
              <a:t>TC</a:t>
            </a:r>
            <a:r>
              <a:rPr lang="ja-JP" altLang="en-US" sz="3200" dirty="0">
                <a:latin typeface="+mj-lt"/>
              </a:rPr>
              <a:t>症例の大半は予後良好であるが、少数の患者は再発リスクを伴う高侵襲性疾患である</a:t>
            </a:r>
            <a:r>
              <a:rPr lang="en-US" altLang="ja-JP" sz="3200" dirty="0">
                <a:latin typeface="+mj-lt"/>
              </a:rPr>
              <a:t>[5, 59]</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最適なケアを行ったとしても、症例の</a:t>
            </a:r>
            <a:r>
              <a:rPr lang="en-US" altLang="ja-JP" sz="3200" dirty="0">
                <a:latin typeface="+mj-lt"/>
              </a:rPr>
              <a:t>7</a:t>
            </a:r>
            <a:r>
              <a:rPr lang="ja-JP" altLang="en-US" sz="3200" dirty="0">
                <a:latin typeface="+mj-lt"/>
              </a:rPr>
              <a:t>～</a:t>
            </a:r>
            <a:r>
              <a:rPr lang="en-US" altLang="ja-JP" sz="3200" dirty="0">
                <a:latin typeface="+mj-lt"/>
              </a:rPr>
              <a:t>23</a:t>
            </a:r>
            <a:r>
              <a:rPr lang="ja-JP" altLang="en-US" sz="3200" dirty="0">
                <a:latin typeface="+mj-lt"/>
              </a:rPr>
              <a:t>％は遠隔転移が広範囲に生じる。これが甲状腺癌関連死の主な原因となり</a:t>
            </a:r>
            <a:r>
              <a:rPr lang="en-US" altLang="ja-JP" sz="3200" dirty="0">
                <a:latin typeface="+mj-lt"/>
              </a:rPr>
              <a:t>10</a:t>
            </a:r>
            <a:r>
              <a:rPr lang="ja-JP" altLang="en-US" sz="3200" dirty="0">
                <a:latin typeface="+mj-lt"/>
              </a:rPr>
              <a:t>年</a:t>
            </a:r>
            <a:r>
              <a:rPr lang="en-US" altLang="ja-JP" sz="3200" dirty="0">
                <a:latin typeface="+mj-lt"/>
              </a:rPr>
              <a:t>OS</a:t>
            </a:r>
            <a:r>
              <a:rPr lang="ja-JP" altLang="en-US" sz="3200" dirty="0">
                <a:latin typeface="+mj-lt"/>
              </a:rPr>
              <a:t>は</a:t>
            </a:r>
            <a:r>
              <a:rPr lang="en-US" altLang="ja-JP" sz="3200" dirty="0">
                <a:latin typeface="+mj-lt"/>
              </a:rPr>
              <a:t>50</a:t>
            </a:r>
            <a:r>
              <a:rPr lang="ja-JP" altLang="en-US" sz="3200" dirty="0">
                <a:latin typeface="+mj-lt"/>
              </a:rPr>
              <a:t>％以下である</a:t>
            </a:r>
            <a:r>
              <a:rPr lang="en-US" altLang="ja-JP" sz="3200" dirty="0">
                <a:latin typeface="+mj-lt"/>
              </a:rPr>
              <a:t>[5, 59, 60]</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臨床病理学的特徴のなかでも、</a:t>
            </a:r>
            <a:r>
              <a:rPr lang="en-US" altLang="ja-JP" sz="3200" dirty="0">
                <a:latin typeface="+mj-lt"/>
              </a:rPr>
              <a:t>TERT</a:t>
            </a:r>
            <a:r>
              <a:rPr lang="ja-JP" altLang="en-US" sz="3200" dirty="0">
                <a:latin typeface="+mj-lt"/>
              </a:rPr>
              <a:t>と</a:t>
            </a:r>
            <a:r>
              <a:rPr lang="en-US" altLang="ja-JP" sz="3200" dirty="0">
                <a:latin typeface="+mj-lt"/>
              </a:rPr>
              <a:t>BRAF</a:t>
            </a:r>
            <a:r>
              <a:rPr lang="ja-JP" altLang="en-US" sz="3200" dirty="0">
                <a:latin typeface="+mj-lt"/>
              </a:rPr>
              <a:t>のゲノム変化は</a:t>
            </a:r>
            <a:r>
              <a:rPr lang="en-US" altLang="ja-JP" sz="3200" dirty="0">
                <a:latin typeface="+mj-lt"/>
              </a:rPr>
              <a:t>TC</a:t>
            </a:r>
            <a:r>
              <a:rPr lang="ja-JP" altLang="en-US" sz="3200" dirty="0">
                <a:latin typeface="+mj-lt"/>
              </a:rPr>
              <a:t>の予後不良と関連しており、後者は侵襲性</a:t>
            </a:r>
            <a:r>
              <a:rPr lang="en-US" altLang="ja-JP" sz="3200" dirty="0">
                <a:latin typeface="+mj-lt"/>
              </a:rPr>
              <a:t>TC</a:t>
            </a:r>
            <a:r>
              <a:rPr lang="ja-JP" altLang="en-US" sz="3200" dirty="0">
                <a:latin typeface="+mj-lt"/>
              </a:rPr>
              <a:t>の治療標的となっている</a:t>
            </a:r>
            <a:r>
              <a:rPr lang="en-US" altLang="ja-JP" sz="3200" dirty="0">
                <a:latin typeface="+mj-lt"/>
              </a:rPr>
              <a:t>[5]</a:t>
            </a:r>
            <a:r>
              <a:rPr lang="ja-JP" altLang="en-US" sz="3200" dirty="0">
                <a:latin typeface="+mj-lt"/>
              </a:rPr>
              <a:t>。しかし、患者の生存率はさほど改善されず薬剤耐性も獲得することから、これらのゲノムのバイオマーカーに代わる新たなバイオマーカーが必要とされている。例えば</a:t>
            </a:r>
            <a:r>
              <a:rPr lang="en-US" altLang="ja-JP" sz="3200" dirty="0">
                <a:latin typeface="+mj-lt"/>
              </a:rPr>
              <a:t>PD-1/PD-L1</a:t>
            </a:r>
            <a:r>
              <a:rPr lang="ja-JP" altLang="en-US" sz="3200" dirty="0">
                <a:latin typeface="+mj-lt"/>
              </a:rPr>
              <a:t>は免疫療法の標的という利点がある。</a:t>
            </a:r>
          </a:p>
        </p:txBody>
      </p:sp>
    </p:spTree>
    <p:extLst>
      <p:ext uri="{BB962C8B-B14F-4D97-AF65-F5344CB8AC3E}">
        <p14:creationId xmlns:p14="http://schemas.microsoft.com/office/powerpoint/2010/main" val="322497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1077218"/>
          </a:xfrm>
          <a:prstGeom prst="rect">
            <a:avLst/>
          </a:prstGeom>
          <a:solidFill>
            <a:schemeClr val="accent1"/>
          </a:solidFill>
        </p:spPr>
        <p:txBody>
          <a:bodyPr wrap="square" rtlCol="0">
            <a:spAutoFit/>
          </a:bodyPr>
          <a:lstStyle/>
          <a:p>
            <a:pPr algn="ct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の過剰発現は高分化甲状腺癌の進行および再発を支持する</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04040" y="1148668"/>
            <a:ext cx="8801690" cy="5709332"/>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en-US" altLang="ja-JP" sz="3200" u="sng" dirty="0">
                <a:latin typeface="+mj-lt"/>
              </a:rPr>
              <a:t>PD-L1</a:t>
            </a:r>
            <a:r>
              <a:rPr lang="ja-JP" altLang="en-US" sz="3200" u="sng" dirty="0">
                <a:latin typeface="+mj-lt"/>
              </a:rPr>
              <a:t>過剰発現は予後不良</a:t>
            </a:r>
            <a:r>
              <a:rPr lang="ja-JP" altLang="en-US" sz="3200" dirty="0">
                <a:latin typeface="+mj-lt"/>
              </a:rPr>
              <a:t>を予測させ、</a:t>
            </a:r>
            <a:r>
              <a:rPr lang="en-US" altLang="ja-JP" sz="3200" dirty="0">
                <a:latin typeface="+mj-lt"/>
              </a:rPr>
              <a:t>TC</a:t>
            </a:r>
            <a:r>
              <a:rPr lang="ja-JP" altLang="en-US" sz="3200" dirty="0">
                <a:latin typeface="+mj-lt"/>
              </a:rPr>
              <a:t>甲状腺癌進行のリスクの高い患者を特定し、進行性</a:t>
            </a:r>
            <a:r>
              <a:rPr lang="en-US" altLang="ja-JP" sz="3200" dirty="0">
                <a:latin typeface="+mj-lt"/>
              </a:rPr>
              <a:t>WDTC</a:t>
            </a:r>
            <a:r>
              <a:rPr lang="ja-JP" altLang="en-US" sz="3200" dirty="0">
                <a:latin typeface="+mj-lt"/>
              </a:rPr>
              <a:t>高分化癌の早期管理に期待できると考えられる（患者計</a:t>
            </a:r>
            <a:r>
              <a:rPr lang="en-US" altLang="ja-JP" sz="3200" dirty="0">
                <a:latin typeface="+mj-lt"/>
              </a:rPr>
              <a:t>3107</a:t>
            </a:r>
            <a:r>
              <a:rPr lang="ja-JP" altLang="en-US" sz="3200" dirty="0">
                <a:latin typeface="+mj-lt"/>
              </a:rPr>
              <a:t>例を対象とした臨床試験</a:t>
            </a:r>
            <a:r>
              <a:rPr lang="en-US" altLang="ja-JP" sz="3200" dirty="0">
                <a:latin typeface="+mj-lt"/>
              </a:rPr>
              <a:t>18</a:t>
            </a:r>
            <a:r>
              <a:rPr lang="ja-JP" altLang="en-US" sz="3200" dirty="0">
                <a:latin typeface="+mj-lt"/>
              </a:rPr>
              <a:t>件 表</a:t>
            </a:r>
            <a:r>
              <a:rPr lang="en-US" altLang="ja-JP" sz="3200" dirty="0">
                <a:latin typeface="+mj-lt"/>
              </a:rPr>
              <a:t>3</a:t>
            </a:r>
            <a:r>
              <a:rPr lang="ja-JP" altLang="en-US" sz="3200" dirty="0">
                <a:latin typeface="+mj-lt"/>
              </a:rPr>
              <a:t>）</a:t>
            </a:r>
            <a:r>
              <a:rPr lang="en-US" altLang="ja-JP" sz="3200" dirty="0">
                <a:latin typeface="+mj-lt"/>
              </a:rPr>
              <a:t>[34-37, 48-50, 57, 61-70]</a:t>
            </a:r>
            <a:r>
              <a:rPr lang="ja-JP" altLang="en-US" sz="3200" dirty="0">
                <a:latin typeface="+mj-lt"/>
              </a:rPr>
              <a:t>。</a:t>
            </a:r>
            <a:endParaRPr lang="en-US" altLang="ja-JP" sz="3200" dirty="0">
              <a:latin typeface="+mj-lt"/>
            </a:endParaRPr>
          </a:p>
          <a:p>
            <a:pPr>
              <a:buFont typeface="Wingdings" panose="05000000000000000000" pitchFamily="2" charset="2"/>
              <a:buChar char="l"/>
            </a:pPr>
            <a:r>
              <a:rPr lang="en-US" altLang="ja-JP" sz="3200" dirty="0">
                <a:latin typeface="+mj-lt"/>
              </a:rPr>
              <a:t>PD-L1</a:t>
            </a:r>
            <a:r>
              <a:rPr lang="ja-JP" altLang="en-US" sz="3200" dirty="0">
                <a:latin typeface="+mj-lt"/>
              </a:rPr>
              <a:t>の発現は単独で</a:t>
            </a:r>
            <a:r>
              <a:rPr lang="en-US" altLang="ja-JP" sz="3200" dirty="0">
                <a:latin typeface="+mj-lt"/>
              </a:rPr>
              <a:t>TC</a:t>
            </a:r>
            <a:r>
              <a:rPr lang="ja-JP" altLang="en-US" sz="3200" u="sng" dirty="0">
                <a:latin typeface="+mj-lt"/>
              </a:rPr>
              <a:t>予後不良のすべての臨床病理学的マーカーと相関</a:t>
            </a:r>
            <a:r>
              <a:rPr lang="ja-JP" altLang="en-US" sz="3200" dirty="0">
                <a:latin typeface="+mj-lt"/>
              </a:rPr>
              <a:t>していた</a:t>
            </a:r>
            <a:r>
              <a:rPr lang="en-US" altLang="ja-JP" sz="3200" dirty="0">
                <a:latin typeface="+mj-lt"/>
              </a:rPr>
              <a:t>[5]</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男性、</a:t>
            </a:r>
            <a:r>
              <a:rPr lang="en-US" altLang="ja-JP" sz="3200" dirty="0">
                <a:latin typeface="+mj-lt"/>
              </a:rPr>
              <a:t>45</a:t>
            </a:r>
            <a:r>
              <a:rPr lang="ja-JP" altLang="en-US" sz="3200" dirty="0">
                <a:latin typeface="+mj-lt"/>
              </a:rPr>
              <a:t>歳以上 </a:t>
            </a:r>
            <a:r>
              <a:rPr lang="en-US" altLang="ja-JP" sz="3200" dirty="0">
                <a:latin typeface="+mj-lt"/>
              </a:rPr>
              <a:t>[49, 50, 69]</a:t>
            </a:r>
            <a:r>
              <a:rPr lang="ja-JP" altLang="en-US" sz="3200" dirty="0">
                <a:latin typeface="+mj-lt"/>
              </a:rPr>
              <a:t>、腫瘍サイズ（甲状腺外病変や多発性病変を含む）</a:t>
            </a:r>
            <a:r>
              <a:rPr lang="en-US" altLang="ja-JP" sz="3200" dirty="0">
                <a:latin typeface="+mj-lt"/>
              </a:rPr>
              <a:t>[36, 49, 57, 63, 66, 69]</a:t>
            </a:r>
            <a:r>
              <a:rPr lang="ja-JP" altLang="en-US" sz="3200" dirty="0">
                <a:latin typeface="+mj-lt"/>
              </a:rPr>
              <a:t>、脈管侵襲・リンパ節転移</a:t>
            </a:r>
            <a:r>
              <a:rPr lang="en-US" altLang="ja-JP" sz="3200" dirty="0">
                <a:latin typeface="+mj-lt"/>
              </a:rPr>
              <a:t>[34, 36, 49, 62, 64, 65, 69, 70]</a:t>
            </a:r>
            <a:r>
              <a:rPr lang="ja-JP" altLang="en-US" sz="3200" dirty="0">
                <a:latin typeface="+mj-lt"/>
              </a:rPr>
              <a:t>、</a:t>
            </a:r>
            <a:r>
              <a:rPr lang="en-US" altLang="ja-JP" sz="3200" dirty="0">
                <a:latin typeface="+mj-lt"/>
              </a:rPr>
              <a:t>TNM</a:t>
            </a:r>
            <a:r>
              <a:rPr lang="ja-JP" altLang="en-US" sz="3200" dirty="0">
                <a:latin typeface="+mj-lt"/>
              </a:rPr>
              <a:t>ステージ</a:t>
            </a:r>
            <a:r>
              <a:rPr lang="en-US" altLang="ja-JP" sz="3200" dirty="0">
                <a:latin typeface="+mj-lt"/>
              </a:rPr>
              <a:t>[48, 50, 63]</a:t>
            </a:r>
            <a:r>
              <a:rPr lang="ja-JP" altLang="en-US" sz="3200" dirty="0">
                <a:latin typeface="+mj-lt"/>
              </a:rPr>
              <a:t>等が含まれる。</a:t>
            </a:r>
            <a:endParaRPr lang="en-US" altLang="ja-JP" sz="3200" dirty="0">
              <a:latin typeface="+mj-lt"/>
            </a:endParaRPr>
          </a:p>
          <a:p>
            <a:pPr>
              <a:buFont typeface="Wingdings" panose="05000000000000000000" pitchFamily="2" charset="2"/>
              <a:buChar char="l"/>
            </a:pPr>
            <a:r>
              <a:rPr lang="ja-JP" altLang="en-US" sz="3200" dirty="0">
                <a:latin typeface="+mj-lt"/>
              </a:rPr>
              <a:t>当然ながら腫瘍免疫回避の役割を踏まえると、</a:t>
            </a:r>
            <a:r>
              <a:rPr lang="en-US" altLang="ja-JP" sz="3200" dirty="0">
                <a:latin typeface="+mj-lt"/>
              </a:rPr>
              <a:t>PTC</a:t>
            </a:r>
            <a:r>
              <a:rPr lang="ja-JP" altLang="en-US" sz="3200" dirty="0">
                <a:latin typeface="+mj-lt"/>
              </a:rPr>
              <a:t>患者における</a:t>
            </a:r>
            <a:r>
              <a:rPr lang="en-US" altLang="ja-JP" sz="3200" dirty="0">
                <a:latin typeface="+mj-lt"/>
              </a:rPr>
              <a:t>PD-L1</a:t>
            </a:r>
            <a:r>
              <a:rPr lang="ja-JP" altLang="en-US" sz="3200" dirty="0">
                <a:latin typeface="+mj-lt"/>
              </a:rPr>
              <a:t>の過剰発現（タンパク質および</a:t>
            </a:r>
            <a:r>
              <a:rPr lang="en-US" altLang="ja-JP" sz="3200" dirty="0">
                <a:latin typeface="+mj-lt"/>
              </a:rPr>
              <a:t>mRNA</a:t>
            </a:r>
            <a:r>
              <a:rPr lang="ja-JP" altLang="en-US" sz="3200" dirty="0">
                <a:latin typeface="+mj-lt"/>
              </a:rPr>
              <a:t>）は無増悪生存期間（</a:t>
            </a:r>
            <a:r>
              <a:rPr lang="en-US" altLang="ja-JP" sz="3200" dirty="0">
                <a:latin typeface="+mj-lt"/>
              </a:rPr>
              <a:t>PFS</a:t>
            </a:r>
            <a:r>
              <a:rPr lang="ja-JP" altLang="en-US" sz="3200" dirty="0">
                <a:latin typeface="+mj-lt"/>
              </a:rPr>
              <a:t>）の減少と関連</a:t>
            </a:r>
            <a:r>
              <a:rPr lang="en-US" altLang="ja-JP" sz="3200" dirty="0">
                <a:latin typeface="+mj-lt"/>
              </a:rPr>
              <a:t>[48, 49, 57, 64,69]</a:t>
            </a:r>
            <a:r>
              <a:rPr lang="ja-JP" altLang="en-US" sz="3200" dirty="0">
                <a:latin typeface="+mj-lt"/>
              </a:rPr>
              <a:t>。さらに、その発現は、リンパ節転移の最大</a:t>
            </a:r>
            <a:r>
              <a:rPr lang="en-US" altLang="ja-JP" sz="3200" dirty="0">
                <a:latin typeface="+mj-lt"/>
              </a:rPr>
              <a:t>50</a:t>
            </a:r>
            <a:r>
              <a:rPr lang="ja-JP" altLang="en-US" sz="3200" dirty="0">
                <a:latin typeface="+mj-lt"/>
              </a:rPr>
              <a:t>％において持続する傾向がみられ、特にリンパ節外浸潤や癌の再発の場合は、免疫抑制性</a:t>
            </a:r>
            <a:r>
              <a:rPr lang="en-US" altLang="ja-JP" sz="3200" dirty="0">
                <a:latin typeface="+mj-lt"/>
              </a:rPr>
              <a:t>Treg</a:t>
            </a:r>
            <a:r>
              <a:rPr lang="ja-JP" altLang="en-US" sz="3200" dirty="0">
                <a:latin typeface="+mj-lt"/>
              </a:rPr>
              <a:t>が高密度となっている</a:t>
            </a:r>
            <a:r>
              <a:rPr lang="en-US" altLang="ja-JP" sz="3200" dirty="0">
                <a:latin typeface="+mj-lt"/>
              </a:rPr>
              <a:t>[50, 64, 65, 71]</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特筆すべきは、</a:t>
            </a:r>
            <a:r>
              <a:rPr lang="en-US" altLang="ja-JP" sz="3200" u="sng" dirty="0">
                <a:latin typeface="+mj-lt"/>
              </a:rPr>
              <a:t>PD-L1</a:t>
            </a:r>
            <a:r>
              <a:rPr lang="ja-JP" altLang="en-US" sz="3200" u="sng" dirty="0">
                <a:latin typeface="+mj-lt"/>
              </a:rPr>
              <a:t>の過剰発現が</a:t>
            </a:r>
            <a:r>
              <a:rPr lang="en-US" altLang="ja-JP" sz="3200" u="sng" dirty="0">
                <a:latin typeface="+mj-lt"/>
              </a:rPr>
              <a:t>WDTC</a:t>
            </a:r>
            <a:r>
              <a:rPr lang="ja-JP" altLang="en-US" sz="3200" u="sng" dirty="0">
                <a:latin typeface="+mj-lt"/>
              </a:rPr>
              <a:t>の転移の進行を示唆</a:t>
            </a:r>
            <a:r>
              <a:rPr lang="ja-JP" altLang="en-US" sz="3200" dirty="0">
                <a:latin typeface="+mj-lt"/>
              </a:rPr>
              <a:t>すると</a:t>
            </a:r>
            <a:r>
              <a:rPr lang="en-US" altLang="ja-JP" sz="3200" dirty="0">
                <a:latin typeface="+mj-lt"/>
              </a:rPr>
              <a:t>Zhou</a:t>
            </a:r>
            <a:r>
              <a:rPr lang="ja-JP" altLang="en-US" sz="3200" dirty="0">
                <a:latin typeface="+mj-lt"/>
              </a:rPr>
              <a:t>らが示したことである。免疫抑制状態のヌードマウスにおいて</a:t>
            </a:r>
            <a:r>
              <a:rPr lang="en-US" altLang="ja-JP" sz="3200" dirty="0">
                <a:latin typeface="+mj-lt"/>
              </a:rPr>
              <a:t>shRNA</a:t>
            </a:r>
            <a:r>
              <a:rPr lang="ja-JP" altLang="en-US" sz="3200" dirty="0">
                <a:latin typeface="+mj-lt"/>
              </a:rPr>
              <a:t>により</a:t>
            </a:r>
            <a:r>
              <a:rPr lang="en-US" altLang="ja-JP" sz="3200" dirty="0">
                <a:latin typeface="+mj-lt"/>
              </a:rPr>
              <a:t>PD-L1</a:t>
            </a:r>
            <a:r>
              <a:rPr lang="ja-JP" altLang="en-US" sz="3200" dirty="0">
                <a:latin typeface="+mj-lt"/>
              </a:rPr>
              <a:t>を抑制したところ濾胞癌（</a:t>
            </a:r>
            <a:r>
              <a:rPr lang="en-US" altLang="ja-JP" sz="3200" dirty="0">
                <a:latin typeface="+mj-lt"/>
              </a:rPr>
              <a:t>FTC</a:t>
            </a:r>
            <a:r>
              <a:rPr lang="ja-JP" altLang="en-US" sz="3200" dirty="0">
                <a:latin typeface="+mj-lt"/>
              </a:rPr>
              <a:t>）の増殖および転移が遅延したが、これは細胞死に抵抗する役割に関連が示唆</a:t>
            </a:r>
            <a:r>
              <a:rPr lang="en-US" altLang="ja-JP" sz="3200" dirty="0">
                <a:latin typeface="+mj-lt"/>
              </a:rPr>
              <a:t>[63]</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注目すべきは、免疫抑制における役割とは関係なく、</a:t>
            </a:r>
            <a:r>
              <a:rPr lang="en-US" altLang="ja-JP" sz="3200" dirty="0">
                <a:latin typeface="+mj-lt"/>
              </a:rPr>
              <a:t>PD-L1</a:t>
            </a:r>
            <a:r>
              <a:rPr lang="ja-JP" altLang="en-US" sz="3200" dirty="0">
                <a:latin typeface="+mj-lt"/>
              </a:rPr>
              <a:t>は解糖系や幹細胞性、細胞死抵抗性、上皮間葉転換（転移の前提条件）に関与することが示唆されたことである</a:t>
            </a:r>
            <a:r>
              <a:rPr lang="en-US" altLang="ja-JP" sz="3200" dirty="0">
                <a:latin typeface="+mj-lt"/>
              </a:rPr>
              <a:t>[72-74]</a:t>
            </a:r>
            <a:r>
              <a:rPr lang="ja-JP" altLang="en-US" sz="3200" dirty="0">
                <a:latin typeface="+mj-lt"/>
              </a:rPr>
              <a:t>。これらは治療的介入にも重要であるが、ヒトの</a:t>
            </a:r>
            <a:r>
              <a:rPr lang="en-US" altLang="ja-JP" sz="3200" dirty="0">
                <a:latin typeface="+mj-lt"/>
              </a:rPr>
              <a:t>FTC</a:t>
            </a:r>
            <a:r>
              <a:rPr lang="ja-JP" altLang="en-US" sz="3200" dirty="0">
                <a:latin typeface="+mj-lt"/>
              </a:rPr>
              <a:t>における腫瘍固有の</a:t>
            </a:r>
            <a:r>
              <a:rPr lang="en-US" altLang="ja-JP" sz="3200" dirty="0">
                <a:latin typeface="+mj-lt"/>
              </a:rPr>
              <a:t>PD-L1</a:t>
            </a:r>
            <a:r>
              <a:rPr lang="ja-JP" altLang="en-US" sz="3200" dirty="0">
                <a:latin typeface="+mj-lt"/>
              </a:rPr>
              <a:t>の潜在的作用について今後さらに研究を行う必要がある</a:t>
            </a:r>
            <a:r>
              <a:rPr lang="en-US" altLang="ja-JP" sz="3200" dirty="0">
                <a:latin typeface="+mj-lt"/>
              </a:rPr>
              <a:t>[63]</a:t>
            </a:r>
            <a:r>
              <a:rPr lang="ja-JP" altLang="en-US" sz="3200" dirty="0">
                <a:latin typeface="+mj-lt"/>
              </a:rPr>
              <a:t>。実際に、マウスを対象に得られた肯定的なデータ以外に、現時点では</a:t>
            </a:r>
            <a:r>
              <a:rPr lang="en-US" altLang="ja-JP" sz="3200" dirty="0">
                <a:latin typeface="+mj-lt"/>
              </a:rPr>
              <a:t>PD-L1</a:t>
            </a:r>
            <a:r>
              <a:rPr lang="ja-JP" altLang="en-US" sz="3200" dirty="0">
                <a:latin typeface="+mj-lt"/>
              </a:rPr>
              <a:t>のカットオフに応じたリンパ節転移患者の長期的予後を評価するデータが不足。</a:t>
            </a:r>
            <a:r>
              <a:rPr lang="en-US" altLang="ja-JP" sz="3200" dirty="0">
                <a:latin typeface="+mj-lt"/>
              </a:rPr>
              <a:t>PD-L1</a:t>
            </a:r>
            <a:r>
              <a:rPr lang="ja-JP" altLang="en-US" sz="3200" dirty="0">
                <a:latin typeface="+mj-lt"/>
              </a:rPr>
              <a:t>を予後的バイオマーカーや治療標的として使用する前に、この重要な課題を認識し、過剰診断や患者に無害の</a:t>
            </a:r>
            <a:r>
              <a:rPr lang="en-US" altLang="ja-JP" sz="3200" dirty="0">
                <a:latin typeface="+mj-lt"/>
              </a:rPr>
              <a:t>WDTC</a:t>
            </a:r>
            <a:r>
              <a:rPr lang="ja-JP" altLang="en-US" sz="3200" dirty="0">
                <a:latin typeface="+mj-lt"/>
              </a:rPr>
              <a:t>の治療を克服する必要がある。</a:t>
            </a:r>
          </a:p>
        </p:txBody>
      </p:sp>
    </p:spTree>
    <p:extLst>
      <p:ext uri="{BB962C8B-B14F-4D97-AF65-F5344CB8AC3E}">
        <p14:creationId xmlns:p14="http://schemas.microsoft.com/office/powerpoint/2010/main" val="3297585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表３高分化癌の</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PD-1/PD-L1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の頻度と予後</a:t>
            </a:r>
          </a:p>
        </p:txBody>
      </p:sp>
      <p:pic>
        <p:nvPicPr>
          <p:cNvPr id="2" name="図 1">
            <a:extLst>
              <a:ext uri="{FF2B5EF4-FFF2-40B4-BE49-F238E27FC236}">
                <a16:creationId xmlns:a16="http://schemas.microsoft.com/office/drawing/2014/main" id="{BD1C214F-F34F-40DD-89F6-30E25EFD6BF7}"/>
              </a:ext>
            </a:extLst>
          </p:cNvPr>
          <p:cNvPicPr>
            <a:picLocks noChangeAspect="1"/>
          </p:cNvPicPr>
          <p:nvPr/>
        </p:nvPicPr>
        <p:blipFill rotWithShape="1">
          <a:blip r:embed="rId2"/>
          <a:srcRect l="1612" t="10829" r="5552" b="17538"/>
          <a:stretch/>
        </p:blipFill>
        <p:spPr>
          <a:xfrm>
            <a:off x="66368" y="634182"/>
            <a:ext cx="9011264" cy="5222250"/>
          </a:xfrm>
          <a:prstGeom prst="rect">
            <a:avLst/>
          </a:prstGeom>
        </p:spPr>
      </p:pic>
      <p:sp>
        <p:nvSpPr>
          <p:cNvPr id="5" name="コンテンツ プレースホルダー 2">
            <a:extLst>
              <a:ext uri="{FF2B5EF4-FFF2-40B4-BE49-F238E27FC236}">
                <a16:creationId xmlns:a16="http://schemas.microsoft.com/office/drawing/2014/main" id="{C00E7D35-0569-41FA-A27D-F9A6E421BBEB}"/>
              </a:ext>
            </a:extLst>
          </p:cNvPr>
          <p:cNvSpPr txBox="1">
            <a:spLocks/>
          </p:cNvSpPr>
          <p:nvPr/>
        </p:nvSpPr>
        <p:spPr>
          <a:xfrm>
            <a:off x="204040" y="5913396"/>
            <a:ext cx="8801690" cy="944604"/>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3200" dirty="0">
                <a:latin typeface="+mj-lt"/>
              </a:rPr>
              <a:t>DTC</a:t>
            </a:r>
            <a:r>
              <a:rPr lang="ja-JP" altLang="en-US" sz="3200" dirty="0">
                <a:latin typeface="+mj-lt"/>
              </a:rPr>
              <a:t>、分化型甲状腺がん、</a:t>
            </a:r>
            <a:r>
              <a:rPr lang="en-US" altLang="ja-JP" sz="3200" dirty="0">
                <a:latin typeface="+mj-lt"/>
              </a:rPr>
              <a:t>ELISA</a:t>
            </a:r>
            <a:r>
              <a:rPr lang="ja-JP" altLang="en-US" sz="3200" dirty="0">
                <a:latin typeface="+mj-lt"/>
              </a:rPr>
              <a:t>、酵素結合免疫吸着測定法、</a:t>
            </a:r>
            <a:r>
              <a:rPr lang="en-US" altLang="ja-JP" sz="3200" dirty="0">
                <a:latin typeface="+mj-lt"/>
              </a:rPr>
              <a:t>FT</a:t>
            </a:r>
            <a:r>
              <a:rPr lang="ja-JP" altLang="en-US" sz="3200" dirty="0">
                <a:latin typeface="+mj-lt"/>
              </a:rPr>
              <a:t>、局所甲状腺炎、</a:t>
            </a:r>
            <a:r>
              <a:rPr lang="en-US" altLang="ja-JP" sz="3200" dirty="0">
                <a:latin typeface="+mj-lt"/>
              </a:rPr>
              <a:t>FTC</a:t>
            </a:r>
            <a:r>
              <a:rPr lang="ja-JP" altLang="en-US" sz="3200" dirty="0">
                <a:latin typeface="+mj-lt"/>
              </a:rPr>
              <a:t>、濾胞癌、</a:t>
            </a:r>
            <a:r>
              <a:rPr lang="en-US" altLang="ja-JP" sz="3200" dirty="0">
                <a:latin typeface="+mj-lt"/>
              </a:rPr>
              <a:t>IHC</a:t>
            </a:r>
            <a:r>
              <a:rPr lang="ja-JP" altLang="en-US" sz="3200" dirty="0">
                <a:latin typeface="+mj-lt"/>
              </a:rPr>
              <a:t>、免疫組織化学、</a:t>
            </a:r>
            <a:r>
              <a:rPr lang="en-US" altLang="ja-JP" sz="3200" dirty="0">
                <a:latin typeface="+mj-lt"/>
              </a:rPr>
              <a:t>PTC</a:t>
            </a:r>
            <a:r>
              <a:rPr lang="ja-JP" altLang="en-US" sz="3200" dirty="0">
                <a:latin typeface="+mj-lt"/>
              </a:rPr>
              <a:t>、乳頭癌。</a:t>
            </a:r>
            <a:r>
              <a:rPr lang="en-US" altLang="ja-JP" sz="3200" dirty="0">
                <a:latin typeface="+mj-lt"/>
              </a:rPr>
              <a:t>Tum</a:t>
            </a:r>
            <a:r>
              <a:rPr lang="ja-JP" altLang="en-US" sz="3200" dirty="0">
                <a:latin typeface="+mj-lt"/>
              </a:rPr>
              <a:t>、</a:t>
            </a:r>
            <a:r>
              <a:rPr lang="en-US" altLang="ja-JP" sz="3200" dirty="0">
                <a:latin typeface="+mj-lt"/>
              </a:rPr>
              <a:t>Tumoral </a:t>
            </a:r>
            <a:r>
              <a:rPr lang="ja-JP" altLang="en-US" sz="3200" dirty="0">
                <a:latin typeface="+mj-lt"/>
              </a:rPr>
              <a:t>発現。</a:t>
            </a:r>
            <a:r>
              <a:rPr lang="en-US" altLang="ja-JP" sz="3200" dirty="0">
                <a:latin typeface="+mj-lt"/>
              </a:rPr>
              <a:t>p</a:t>
            </a:r>
            <a:r>
              <a:rPr lang="ja-JP" altLang="en-US" sz="3200" dirty="0">
                <a:latin typeface="+mj-lt"/>
              </a:rPr>
              <a:t>＜</a:t>
            </a:r>
            <a:r>
              <a:rPr lang="en-US" altLang="ja-JP" sz="3200" dirty="0">
                <a:latin typeface="+mj-lt"/>
              </a:rPr>
              <a:t>0.05</a:t>
            </a:r>
            <a:r>
              <a:rPr lang="ja-JP" altLang="en-US" sz="3200" dirty="0">
                <a:latin typeface="+mj-lt"/>
              </a:rPr>
              <a:t>。特に関連を検索しなかった場合は“</a:t>
            </a:r>
            <a:r>
              <a:rPr lang="en-US" altLang="ja-JP" sz="3200" dirty="0">
                <a:latin typeface="+mj-lt"/>
              </a:rPr>
              <a:t>-</a:t>
            </a:r>
            <a:r>
              <a:rPr lang="ja-JP" altLang="en-US" sz="3200" dirty="0">
                <a:latin typeface="+mj-lt"/>
              </a:rPr>
              <a:t>”。</a:t>
            </a:r>
            <a:endParaRPr lang="en-US" altLang="ja-JP" sz="3200" dirty="0">
              <a:latin typeface="+mj-lt"/>
            </a:endParaRPr>
          </a:p>
          <a:p>
            <a:r>
              <a:rPr lang="ja-JP" altLang="en-US" sz="3200" dirty="0">
                <a:latin typeface="+mj-lt"/>
              </a:rPr>
              <a:t>* ステージ </a:t>
            </a:r>
            <a:r>
              <a:rPr lang="en-US" altLang="ja-JP" sz="3200" dirty="0">
                <a:latin typeface="+mj-lt"/>
              </a:rPr>
              <a:t>I </a:t>
            </a:r>
            <a:r>
              <a:rPr lang="ja-JP" altLang="en-US" sz="3200" dirty="0">
                <a:latin typeface="+mj-lt"/>
              </a:rPr>
              <a:t>をステージ </a:t>
            </a:r>
            <a:r>
              <a:rPr lang="en-US" altLang="ja-JP" sz="3200" dirty="0">
                <a:latin typeface="+mj-lt"/>
              </a:rPr>
              <a:t>I </a:t>
            </a:r>
            <a:r>
              <a:rPr lang="ja-JP" altLang="en-US" sz="3200" dirty="0">
                <a:latin typeface="+mj-lt"/>
              </a:rPr>
              <a:t>以上と比較した場合、*** </a:t>
            </a:r>
            <a:r>
              <a:rPr lang="en-US" altLang="ja-JP" sz="3200" dirty="0">
                <a:latin typeface="+mj-lt"/>
              </a:rPr>
              <a:t>CLT</a:t>
            </a:r>
            <a:r>
              <a:rPr lang="ja-JP" altLang="en-US" sz="3200" dirty="0">
                <a:latin typeface="+mj-lt"/>
              </a:rPr>
              <a:t>を背景に持つ</a:t>
            </a:r>
            <a:r>
              <a:rPr lang="en-US" altLang="ja-JP" sz="3200" dirty="0">
                <a:latin typeface="+mj-lt"/>
              </a:rPr>
              <a:t>PTC</a:t>
            </a:r>
            <a:r>
              <a:rPr lang="ja-JP" altLang="en-US" sz="3200" dirty="0">
                <a:latin typeface="+mj-lt"/>
              </a:rPr>
              <a:t>症例を除外すると、** </a:t>
            </a:r>
            <a:r>
              <a:rPr lang="en-US" altLang="ja-JP" sz="3200" dirty="0">
                <a:latin typeface="+mj-lt"/>
              </a:rPr>
              <a:t>PD-L1+/CD8+</a:t>
            </a:r>
            <a:r>
              <a:rPr lang="ja-JP" altLang="en-US" sz="3200" dirty="0">
                <a:latin typeface="+mj-lt"/>
              </a:rPr>
              <a:t>低値サブグループで</a:t>
            </a:r>
            <a:r>
              <a:rPr lang="en-US" altLang="ja-JP" sz="3200" dirty="0">
                <a:latin typeface="+mj-lt"/>
              </a:rPr>
              <a:t>PFS</a:t>
            </a:r>
            <a:r>
              <a:rPr lang="ja-JP" altLang="en-US" sz="3200" dirty="0">
                <a:latin typeface="+mj-lt"/>
              </a:rPr>
              <a:t>中央値が有意に低かった。</a:t>
            </a:r>
          </a:p>
        </p:txBody>
      </p:sp>
    </p:spTree>
    <p:extLst>
      <p:ext uri="{BB962C8B-B14F-4D97-AF65-F5344CB8AC3E}">
        <p14:creationId xmlns:p14="http://schemas.microsoft.com/office/powerpoint/2010/main" val="1827718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1077218"/>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甲状腺癌の確実な予後的リキッドバイオマーカーとしての血清</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の利用</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04040" y="1148668"/>
            <a:ext cx="8801690" cy="57093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他の悪性腫瘍における予後的価値と同様に</a:t>
            </a:r>
            <a:r>
              <a:rPr lang="en-US" altLang="ja-JP" sz="3200" dirty="0">
                <a:latin typeface="+mj-lt"/>
              </a:rPr>
              <a:t>[56]</a:t>
            </a:r>
            <a:r>
              <a:rPr lang="ja-JP" altLang="en-US" sz="3200" dirty="0">
                <a:latin typeface="+mj-lt"/>
              </a:rPr>
              <a:t>、</a:t>
            </a:r>
            <a:r>
              <a:rPr lang="en-US" altLang="ja-JP" sz="3200" dirty="0" err="1">
                <a:latin typeface="+mj-lt"/>
              </a:rPr>
              <a:t>Aghajani</a:t>
            </a:r>
            <a:r>
              <a:rPr lang="ja-JP" altLang="en-US" sz="3200" dirty="0">
                <a:latin typeface="+mj-lt"/>
              </a:rPr>
              <a:t>らは乳頭癌</a:t>
            </a:r>
            <a:r>
              <a:rPr lang="en-US" altLang="ja-JP" sz="3200" dirty="0">
                <a:latin typeface="+mj-lt"/>
              </a:rPr>
              <a:t>PTC</a:t>
            </a:r>
            <a:r>
              <a:rPr lang="ja-JP" altLang="en-US" sz="3200" dirty="0">
                <a:latin typeface="+mj-lt"/>
              </a:rPr>
              <a:t>患者において</a:t>
            </a:r>
            <a:r>
              <a:rPr lang="ja-JP" altLang="en-US" sz="3200" u="sng" dirty="0">
                <a:latin typeface="+mj-lt"/>
              </a:rPr>
              <a:t>血清中に可溶性</a:t>
            </a:r>
            <a:r>
              <a:rPr lang="en-US" altLang="ja-JP" sz="3200" u="sng" dirty="0">
                <a:latin typeface="+mj-lt"/>
              </a:rPr>
              <a:t>PD-L1</a:t>
            </a:r>
            <a:r>
              <a:rPr lang="ja-JP" altLang="en-US" sz="3200" u="sng" dirty="0">
                <a:latin typeface="+mj-lt"/>
              </a:rPr>
              <a:t>が</a:t>
            </a:r>
            <a:r>
              <a:rPr lang="en-US" altLang="ja-JP" sz="3200" u="sng" dirty="0">
                <a:latin typeface="+mj-lt"/>
              </a:rPr>
              <a:t>0.44 ng/ml</a:t>
            </a:r>
            <a:r>
              <a:rPr lang="ja-JP" altLang="en-US" sz="3200" u="sng" dirty="0">
                <a:latin typeface="+mj-lt"/>
              </a:rPr>
              <a:t>以上の高濃度で認められ、該当する腫瘍組織においても検出される場合、</a:t>
            </a:r>
            <a:r>
              <a:rPr lang="en-US" altLang="ja-JP" sz="3200" u="sng" dirty="0">
                <a:latin typeface="+mj-lt"/>
              </a:rPr>
              <a:t>PFS</a:t>
            </a:r>
            <a:r>
              <a:rPr lang="ja-JP" altLang="en-US" sz="3200" u="sng" dirty="0">
                <a:latin typeface="+mj-lt"/>
              </a:rPr>
              <a:t>が有意に短くなる</a:t>
            </a:r>
            <a:r>
              <a:rPr lang="ja-JP" altLang="en-US" sz="3200" dirty="0">
                <a:latin typeface="+mj-lt"/>
              </a:rPr>
              <a:t>ことを示した（単変量・多変量解析）</a:t>
            </a:r>
            <a:r>
              <a:rPr lang="en-US" altLang="ja-JP" sz="3200" dirty="0">
                <a:latin typeface="+mj-lt"/>
              </a:rPr>
              <a:t>[57]</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この研究では</a:t>
            </a:r>
            <a:r>
              <a:rPr lang="ja-JP" altLang="en-US" sz="3200" u="sng" dirty="0">
                <a:latin typeface="+mj-lt"/>
              </a:rPr>
              <a:t>血清中の</a:t>
            </a:r>
            <a:r>
              <a:rPr lang="en-US" altLang="ja-JP" sz="3200" u="sng" dirty="0">
                <a:latin typeface="+mj-lt"/>
              </a:rPr>
              <a:t>PD-L1</a:t>
            </a:r>
            <a:r>
              <a:rPr lang="ja-JP" altLang="en-US" sz="3200" u="sng" dirty="0">
                <a:latin typeface="+mj-lt"/>
              </a:rPr>
              <a:t>を高分化癌</a:t>
            </a:r>
            <a:r>
              <a:rPr lang="en-US" altLang="ja-JP" sz="3200" u="sng" dirty="0">
                <a:latin typeface="+mj-lt"/>
              </a:rPr>
              <a:t>WDTC</a:t>
            </a:r>
            <a:r>
              <a:rPr lang="ja-JP" altLang="en-US" sz="3200" u="sng" dirty="0">
                <a:latin typeface="+mj-lt"/>
              </a:rPr>
              <a:t>の予後不良のマーカー</a:t>
            </a:r>
            <a:r>
              <a:rPr lang="ja-JP" altLang="en-US" sz="3200" dirty="0">
                <a:latin typeface="+mj-lt"/>
              </a:rPr>
              <a:t>とみなした</a:t>
            </a:r>
            <a:r>
              <a:rPr lang="en-US" altLang="ja-JP" sz="3200" dirty="0">
                <a:latin typeface="+mj-lt"/>
              </a:rPr>
              <a:t>[57]</a:t>
            </a:r>
            <a:r>
              <a:rPr lang="ja-JP" altLang="en-US" sz="3200" dirty="0">
                <a:latin typeface="+mj-lt"/>
              </a:rPr>
              <a:t>。</a:t>
            </a:r>
            <a:r>
              <a:rPr lang="en-US" altLang="ja-JP" sz="3200" dirty="0">
                <a:latin typeface="+mj-lt"/>
              </a:rPr>
              <a:t>WDTC</a:t>
            </a:r>
            <a:r>
              <a:rPr lang="ja-JP" altLang="en-US" sz="3200" dirty="0">
                <a:latin typeface="+mj-lt"/>
              </a:rPr>
              <a:t>において血清</a:t>
            </a:r>
            <a:r>
              <a:rPr lang="en-US" altLang="ja-JP" sz="3200" dirty="0">
                <a:latin typeface="+mj-lt"/>
              </a:rPr>
              <a:t>PD-L1</a:t>
            </a:r>
            <a:r>
              <a:rPr lang="ja-JP" altLang="en-US" sz="3200" dirty="0">
                <a:latin typeface="+mj-lt"/>
              </a:rPr>
              <a:t>が予後不良と関連することを確認するため、より大規模な患者数を対象にしたより長期的な経過観察を行う研究が必要である。</a:t>
            </a:r>
          </a:p>
        </p:txBody>
      </p:sp>
    </p:spTree>
    <p:extLst>
      <p:ext uri="{BB962C8B-B14F-4D97-AF65-F5344CB8AC3E}">
        <p14:creationId xmlns:p14="http://schemas.microsoft.com/office/powerpoint/2010/main" val="3988778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高侵襲性の甲状腺癌における</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PD-1/PD-L1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の発現</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04040" y="665018"/>
            <a:ext cx="8801690" cy="6192982"/>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高分化癌</a:t>
            </a:r>
            <a:r>
              <a:rPr lang="en-US" altLang="ja-JP" sz="3200" dirty="0">
                <a:latin typeface="+mj-lt"/>
              </a:rPr>
              <a:t>WDTC</a:t>
            </a:r>
            <a:r>
              <a:rPr lang="ja-JP" altLang="en-US" sz="3200" dirty="0">
                <a:latin typeface="+mj-lt"/>
              </a:rPr>
              <a:t>が予後良好であることは別にして、低分化甲状腺癌（</a:t>
            </a:r>
            <a:r>
              <a:rPr lang="en-US" altLang="ja-JP" sz="3200" dirty="0">
                <a:latin typeface="+mj-lt"/>
              </a:rPr>
              <a:t>PDTC</a:t>
            </a:r>
            <a:r>
              <a:rPr lang="ja-JP" altLang="en-US" sz="3200" dirty="0">
                <a:latin typeface="+mj-lt"/>
              </a:rPr>
              <a:t>）、髄様癌（</a:t>
            </a:r>
            <a:r>
              <a:rPr lang="en-US" altLang="ja-JP" sz="3200" dirty="0">
                <a:latin typeface="+mj-lt"/>
              </a:rPr>
              <a:t>MTC</a:t>
            </a:r>
            <a:r>
              <a:rPr lang="ja-JP" altLang="en-US" sz="3200" dirty="0">
                <a:latin typeface="+mj-lt"/>
              </a:rPr>
              <a:t>）、未分化癌</a:t>
            </a:r>
            <a:r>
              <a:rPr lang="en-US" altLang="ja-JP" sz="3200" dirty="0">
                <a:latin typeface="+mj-lt"/>
              </a:rPr>
              <a:t>ATC</a:t>
            </a:r>
            <a:r>
              <a:rPr lang="ja-JP" altLang="en-US" sz="3200" dirty="0">
                <a:latin typeface="+mj-lt"/>
              </a:rPr>
              <a:t>等の他の組織学的タイプの</a:t>
            </a:r>
            <a:r>
              <a:rPr lang="en-US" altLang="ja-JP" sz="3200" dirty="0">
                <a:latin typeface="+mj-lt"/>
              </a:rPr>
              <a:t>TC</a:t>
            </a:r>
            <a:r>
              <a:rPr lang="ja-JP" altLang="en-US" sz="3200" dirty="0">
                <a:latin typeface="+mj-lt"/>
              </a:rPr>
              <a:t>は予後が不良。</a:t>
            </a:r>
            <a:r>
              <a:rPr lang="en-US" altLang="ja-JP" sz="3200" dirty="0">
                <a:latin typeface="+mj-lt"/>
              </a:rPr>
              <a:t>WDTC</a:t>
            </a:r>
            <a:r>
              <a:rPr lang="ja-JP" altLang="en-US" sz="3200" dirty="0">
                <a:latin typeface="+mj-lt"/>
              </a:rPr>
              <a:t>の進行における</a:t>
            </a:r>
            <a:r>
              <a:rPr lang="en-US" altLang="ja-JP" sz="3200" dirty="0">
                <a:latin typeface="+mj-lt"/>
              </a:rPr>
              <a:t>PD-L1</a:t>
            </a:r>
            <a:r>
              <a:rPr lang="ja-JP" altLang="en-US" sz="3200" dirty="0">
                <a:latin typeface="+mj-lt"/>
              </a:rPr>
              <a:t>の役割と一致して、患者計</a:t>
            </a:r>
            <a:r>
              <a:rPr lang="en-US" altLang="ja-JP" sz="3200" dirty="0">
                <a:latin typeface="+mj-lt"/>
              </a:rPr>
              <a:t>423</a:t>
            </a:r>
            <a:r>
              <a:rPr lang="ja-JP" altLang="en-US" sz="3200" dirty="0">
                <a:latin typeface="+mj-lt"/>
              </a:rPr>
              <a:t>例を対象とした研究</a:t>
            </a:r>
            <a:r>
              <a:rPr lang="en-US" altLang="ja-JP" sz="3200" dirty="0">
                <a:latin typeface="+mj-lt"/>
              </a:rPr>
              <a:t>9</a:t>
            </a:r>
            <a:r>
              <a:rPr lang="ja-JP" altLang="en-US" sz="3200" dirty="0">
                <a:latin typeface="+mj-lt"/>
              </a:rPr>
              <a:t>件の解析では、これら</a:t>
            </a:r>
            <a:r>
              <a:rPr lang="en-US" altLang="ja-JP" sz="3200" u="sng" dirty="0">
                <a:latin typeface="+mj-lt"/>
              </a:rPr>
              <a:t>3</a:t>
            </a:r>
            <a:r>
              <a:rPr lang="ja-JP" altLang="en-US" sz="3200" u="sng" dirty="0">
                <a:latin typeface="+mj-lt"/>
              </a:rPr>
              <a:t>つの</a:t>
            </a:r>
            <a:r>
              <a:rPr lang="en-US" altLang="ja-JP" sz="3200" u="sng" dirty="0">
                <a:latin typeface="+mj-lt"/>
              </a:rPr>
              <a:t>TC</a:t>
            </a:r>
            <a:r>
              <a:rPr lang="ja-JP" altLang="en-US" sz="3200" u="sng" dirty="0">
                <a:latin typeface="+mj-lt"/>
              </a:rPr>
              <a:t>組織型に関して侵襲性や予後不良のバイオマーカーとしての</a:t>
            </a:r>
            <a:r>
              <a:rPr lang="en-US" altLang="ja-JP" sz="3200" u="sng" dirty="0">
                <a:latin typeface="+mj-lt"/>
              </a:rPr>
              <a:t>PD-L1</a:t>
            </a:r>
            <a:r>
              <a:rPr lang="ja-JP" altLang="en-US" sz="3200" u="sng" dirty="0">
                <a:latin typeface="+mj-lt"/>
              </a:rPr>
              <a:t>の臨床的価値を支持</a:t>
            </a:r>
            <a:r>
              <a:rPr lang="ja-JP" altLang="en-US" sz="3200" dirty="0">
                <a:latin typeface="+mj-lt"/>
              </a:rPr>
              <a:t>（表</a:t>
            </a:r>
            <a:r>
              <a:rPr lang="en-US" altLang="ja-JP" sz="3200" dirty="0">
                <a:latin typeface="+mj-lt"/>
              </a:rPr>
              <a:t>4</a:t>
            </a:r>
            <a:r>
              <a:rPr lang="ja-JP" altLang="en-US" sz="3200" dirty="0">
                <a:latin typeface="+mj-lt"/>
              </a:rPr>
              <a:t>）</a:t>
            </a:r>
            <a:r>
              <a:rPr lang="en-US" altLang="ja-JP" sz="3200" dirty="0">
                <a:latin typeface="+mj-lt"/>
              </a:rPr>
              <a:t>[61, 62, 75-81]</a:t>
            </a:r>
            <a:r>
              <a:rPr lang="ja-JP" altLang="en-US" sz="3200" dirty="0">
                <a:latin typeface="+mj-lt"/>
              </a:rPr>
              <a:t>。</a:t>
            </a:r>
          </a:p>
          <a:p>
            <a:pPr>
              <a:buFont typeface="Wingdings" panose="05000000000000000000" pitchFamily="2" charset="2"/>
              <a:buChar char="l"/>
            </a:pPr>
            <a:r>
              <a:rPr lang="ja-JP" altLang="en-US" sz="3200" dirty="0">
                <a:latin typeface="+mj-lt"/>
              </a:rPr>
              <a:t>未分化癌</a:t>
            </a:r>
            <a:r>
              <a:rPr lang="en-US" altLang="ja-JP" sz="3200" dirty="0">
                <a:latin typeface="+mj-lt"/>
              </a:rPr>
              <a:t>ATC</a:t>
            </a:r>
            <a:r>
              <a:rPr lang="ja-JP" altLang="en-US" sz="3200" dirty="0">
                <a:latin typeface="+mj-lt"/>
              </a:rPr>
              <a:t>は治療の長期的効果がみられない珍しい悪性腫瘍。組織学的には既存の</a:t>
            </a:r>
            <a:r>
              <a:rPr lang="en-US" altLang="ja-JP" sz="3200" dirty="0">
                <a:latin typeface="+mj-lt"/>
              </a:rPr>
              <a:t>PDTC</a:t>
            </a:r>
            <a:r>
              <a:rPr lang="ja-JP" altLang="en-US" sz="3200" dirty="0">
                <a:latin typeface="+mj-lt"/>
              </a:rPr>
              <a:t>および</a:t>
            </a:r>
            <a:r>
              <a:rPr lang="en-US" altLang="ja-JP" sz="3200" dirty="0">
                <a:latin typeface="+mj-lt"/>
              </a:rPr>
              <a:t>WDTC</a:t>
            </a:r>
            <a:r>
              <a:rPr lang="ja-JP" altLang="en-US" sz="3200" dirty="0">
                <a:latin typeface="+mj-lt"/>
              </a:rPr>
              <a:t>の脱分化に由来。特筆すべきは</a:t>
            </a:r>
            <a:r>
              <a:rPr lang="en-US" altLang="ja-JP" sz="3200" dirty="0">
                <a:latin typeface="+mj-lt"/>
              </a:rPr>
              <a:t>WDTC</a:t>
            </a:r>
            <a:r>
              <a:rPr lang="ja-JP" altLang="en-US" sz="3200" dirty="0">
                <a:latin typeface="+mj-lt"/>
              </a:rPr>
              <a:t>（典型的な島状</a:t>
            </a:r>
            <a:r>
              <a:rPr lang="en-US" altLang="ja-JP" sz="3200" dirty="0">
                <a:latin typeface="+mj-lt"/>
              </a:rPr>
              <a:t>PTC</a:t>
            </a:r>
            <a:r>
              <a:rPr lang="ja-JP" altLang="en-US" sz="3200" dirty="0">
                <a:latin typeface="+mj-lt"/>
              </a:rPr>
              <a:t>バリアントで陽性症例の</a:t>
            </a:r>
            <a:r>
              <a:rPr lang="en-US" altLang="ja-JP" sz="3200" dirty="0">
                <a:latin typeface="+mj-lt"/>
              </a:rPr>
              <a:t>0</a:t>
            </a:r>
            <a:r>
              <a:rPr lang="ja-JP" altLang="en-US" sz="3200" dirty="0">
                <a:latin typeface="+mj-lt"/>
              </a:rPr>
              <a:t>～</a:t>
            </a:r>
            <a:r>
              <a:rPr lang="en-US" altLang="ja-JP" sz="3200" dirty="0">
                <a:latin typeface="+mj-lt"/>
              </a:rPr>
              <a:t>6.1</a:t>
            </a:r>
            <a:r>
              <a:rPr lang="ja-JP" altLang="en-US" sz="3200" dirty="0">
                <a:latin typeface="+mj-lt"/>
              </a:rPr>
              <a:t>％が</a:t>
            </a:r>
            <a:r>
              <a:rPr lang="en-US" altLang="ja-JP" sz="3200" dirty="0">
                <a:latin typeface="+mj-lt"/>
              </a:rPr>
              <a:t>PD-L1</a:t>
            </a:r>
            <a:r>
              <a:rPr lang="ja-JP" altLang="en-US" sz="3200" dirty="0">
                <a:latin typeface="+mj-lt"/>
              </a:rPr>
              <a:t>陽性）、</a:t>
            </a:r>
            <a:r>
              <a:rPr lang="en-US" altLang="ja-JP" sz="3200" dirty="0">
                <a:latin typeface="+mj-lt"/>
              </a:rPr>
              <a:t>PDTC</a:t>
            </a:r>
            <a:r>
              <a:rPr lang="ja-JP" altLang="en-US" sz="3200" dirty="0">
                <a:latin typeface="+mj-lt"/>
              </a:rPr>
              <a:t>（</a:t>
            </a:r>
            <a:r>
              <a:rPr lang="en-US" altLang="ja-JP" sz="3200" dirty="0">
                <a:latin typeface="+mj-lt"/>
              </a:rPr>
              <a:t>25</a:t>
            </a:r>
            <a:r>
              <a:rPr lang="ja-JP" altLang="en-US" sz="3200" dirty="0">
                <a:latin typeface="+mj-lt"/>
              </a:rPr>
              <a:t>％）および</a:t>
            </a:r>
            <a:r>
              <a:rPr lang="en-US" altLang="ja-JP" sz="3200" dirty="0">
                <a:latin typeface="+mj-lt"/>
              </a:rPr>
              <a:t>ATC</a:t>
            </a:r>
            <a:r>
              <a:rPr lang="ja-JP" altLang="en-US" sz="3200" dirty="0">
                <a:latin typeface="+mj-lt"/>
              </a:rPr>
              <a:t>（</a:t>
            </a:r>
            <a:r>
              <a:rPr lang="en-US" altLang="ja-JP" sz="3200" dirty="0">
                <a:latin typeface="+mj-lt"/>
              </a:rPr>
              <a:t>22</a:t>
            </a:r>
            <a:r>
              <a:rPr lang="ja-JP" altLang="en-US" sz="3200" dirty="0">
                <a:latin typeface="+mj-lt"/>
              </a:rPr>
              <a:t>～</a:t>
            </a:r>
            <a:r>
              <a:rPr lang="en-US" altLang="ja-JP" sz="3200" dirty="0">
                <a:latin typeface="+mj-lt"/>
              </a:rPr>
              <a:t>90</a:t>
            </a:r>
            <a:r>
              <a:rPr lang="ja-JP" altLang="en-US" sz="3200" dirty="0">
                <a:latin typeface="+mj-lt"/>
              </a:rPr>
              <a:t>％）について</a:t>
            </a:r>
            <a:r>
              <a:rPr lang="en-US" altLang="ja-JP" sz="3200" dirty="0">
                <a:latin typeface="+mj-lt"/>
              </a:rPr>
              <a:t>PD-L1</a:t>
            </a:r>
            <a:r>
              <a:rPr lang="ja-JP" altLang="en-US" sz="3200" dirty="0">
                <a:latin typeface="+mj-lt"/>
              </a:rPr>
              <a:t>発現の漸進的増加が一貫して報告されている</a:t>
            </a:r>
            <a:r>
              <a:rPr lang="en-US" altLang="ja-JP" sz="3200" dirty="0">
                <a:latin typeface="+mj-lt"/>
              </a:rPr>
              <a:t>[61, 62, 75-81]</a:t>
            </a:r>
            <a:r>
              <a:rPr lang="ja-JP" altLang="en-US" sz="3200" dirty="0">
                <a:latin typeface="+mj-lt"/>
              </a:rPr>
              <a:t>。機構的に、</a:t>
            </a:r>
            <a:r>
              <a:rPr lang="en-US" altLang="ja-JP" sz="3200" dirty="0">
                <a:latin typeface="+mj-lt"/>
              </a:rPr>
              <a:t>WDTC</a:t>
            </a:r>
            <a:r>
              <a:rPr lang="ja-JP" altLang="en-US" sz="3200" dirty="0">
                <a:latin typeface="+mj-lt"/>
              </a:rPr>
              <a:t>の脱分化を促す鍵となる</a:t>
            </a:r>
            <a:r>
              <a:rPr lang="ja-JP" altLang="en-US" sz="3200" u="sng" dirty="0">
                <a:latin typeface="+mj-lt"/>
              </a:rPr>
              <a:t>腫瘍抑制因子（</a:t>
            </a:r>
            <a:r>
              <a:rPr lang="en-US" altLang="ja-JP" sz="3200" u="sng" dirty="0">
                <a:latin typeface="+mj-lt"/>
              </a:rPr>
              <a:t>TP53</a:t>
            </a:r>
            <a:r>
              <a:rPr lang="ja-JP" altLang="en-US" sz="3200" u="sng" dirty="0">
                <a:latin typeface="+mj-lt"/>
              </a:rPr>
              <a:t>および</a:t>
            </a:r>
            <a:r>
              <a:rPr lang="en-US" altLang="ja-JP" sz="3200" u="sng" dirty="0">
                <a:latin typeface="+mj-lt"/>
              </a:rPr>
              <a:t>CDKN2A</a:t>
            </a:r>
            <a:r>
              <a:rPr lang="ja-JP" altLang="en-US" sz="3200" u="sng" dirty="0">
                <a:latin typeface="+mj-lt"/>
              </a:rPr>
              <a:t>）の喪失は</a:t>
            </a:r>
            <a:r>
              <a:rPr lang="en-US" altLang="ja-JP" sz="3200" u="sng" dirty="0">
                <a:latin typeface="+mj-lt"/>
              </a:rPr>
              <a:t>PD-L1</a:t>
            </a:r>
            <a:r>
              <a:rPr lang="ja-JP" altLang="en-US" sz="3200" u="sng" dirty="0">
                <a:latin typeface="+mj-lt"/>
              </a:rPr>
              <a:t>の過剰発現と相関</a:t>
            </a:r>
            <a:r>
              <a:rPr lang="ja-JP" altLang="en-US" sz="3200" dirty="0">
                <a:latin typeface="+mj-lt"/>
              </a:rPr>
              <a:t>した</a:t>
            </a:r>
            <a:r>
              <a:rPr lang="en-US" altLang="ja-JP" sz="3200" dirty="0">
                <a:latin typeface="+mj-lt"/>
              </a:rPr>
              <a:t>[82]</a:t>
            </a:r>
            <a:r>
              <a:rPr lang="ja-JP" altLang="en-US" sz="3200" dirty="0">
                <a:latin typeface="+mj-lt"/>
              </a:rPr>
              <a:t>。これは、</a:t>
            </a:r>
            <a:r>
              <a:rPr lang="en-US" altLang="ja-JP" sz="3200" dirty="0">
                <a:latin typeface="+mj-lt"/>
              </a:rPr>
              <a:t>TC</a:t>
            </a:r>
            <a:r>
              <a:rPr lang="ja-JP" altLang="en-US" sz="3200" dirty="0">
                <a:latin typeface="+mj-lt"/>
              </a:rPr>
              <a:t>の脱分化に関して、免疫抑制マーカー（</a:t>
            </a:r>
            <a:r>
              <a:rPr lang="en-US" altLang="ja-JP" sz="3200" dirty="0">
                <a:latin typeface="+mj-lt"/>
              </a:rPr>
              <a:t>CTLA-4, PD-L1</a:t>
            </a:r>
            <a:r>
              <a:rPr lang="ja-JP" altLang="en-US" sz="3200" dirty="0">
                <a:latin typeface="+mj-lt"/>
              </a:rPr>
              <a:t>、</a:t>
            </a:r>
            <a:r>
              <a:rPr lang="en-US" altLang="ja-JP" sz="3200" dirty="0">
                <a:latin typeface="+mj-lt"/>
              </a:rPr>
              <a:t>HLA-G</a:t>
            </a:r>
            <a:r>
              <a:rPr lang="ja-JP" altLang="en-US" sz="3200" dirty="0">
                <a:latin typeface="+mj-lt"/>
              </a:rPr>
              <a:t>）の発現と免疫細胞による甲状腺浸潤がどちらも上方制御されることを示した研究結果と一致している</a:t>
            </a:r>
            <a:r>
              <a:rPr lang="en-US" altLang="ja-JP" sz="3200" dirty="0">
                <a:latin typeface="+mj-lt"/>
              </a:rPr>
              <a:t>[75]</a:t>
            </a:r>
            <a:r>
              <a:rPr lang="ja-JP" altLang="en-US" sz="3200" dirty="0">
                <a:latin typeface="+mj-lt"/>
              </a:rPr>
              <a:t>。対象とした患者が少なく、致死的甲状腺癌が稀であるため、</a:t>
            </a:r>
            <a:r>
              <a:rPr lang="en-US" altLang="ja-JP" sz="3200" dirty="0">
                <a:latin typeface="+mj-lt"/>
              </a:rPr>
              <a:t>PD-L1</a:t>
            </a:r>
            <a:r>
              <a:rPr lang="ja-JP" altLang="en-US" sz="3200" dirty="0">
                <a:latin typeface="+mj-lt"/>
              </a:rPr>
              <a:t>と予後不良を示唆する他の臨床病理学的特徴（</a:t>
            </a:r>
            <a:r>
              <a:rPr lang="en-US" altLang="ja-JP" sz="3200" dirty="0">
                <a:latin typeface="+mj-lt"/>
              </a:rPr>
              <a:t>BRAFV600E</a:t>
            </a:r>
            <a:r>
              <a:rPr lang="ja-JP" altLang="en-US" sz="3200" dirty="0">
                <a:latin typeface="+mj-lt"/>
              </a:rPr>
              <a:t>変異等）の間に統計学的関連性がみられたとしてもごくわずかであった。</a:t>
            </a:r>
          </a:p>
          <a:p>
            <a:pPr>
              <a:buFont typeface="Wingdings" panose="05000000000000000000" pitchFamily="2" charset="2"/>
              <a:buChar char="l"/>
            </a:pPr>
            <a:r>
              <a:rPr lang="ja-JP" altLang="en-US" sz="3200" dirty="0">
                <a:latin typeface="+mj-lt"/>
              </a:rPr>
              <a:t>他の分化</a:t>
            </a:r>
            <a:r>
              <a:rPr lang="en-US" altLang="ja-JP" sz="3200" dirty="0">
                <a:latin typeface="+mj-lt"/>
              </a:rPr>
              <a:t>TC</a:t>
            </a:r>
            <a:r>
              <a:rPr lang="ja-JP" altLang="en-US" sz="3200" dirty="0">
                <a:latin typeface="+mj-lt"/>
              </a:rPr>
              <a:t>と異なり、髄様癌</a:t>
            </a:r>
            <a:r>
              <a:rPr lang="en-US" altLang="ja-JP" sz="3200" dirty="0">
                <a:latin typeface="+mj-lt"/>
              </a:rPr>
              <a:t>MTC</a:t>
            </a:r>
            <a:r>
              <a:rPr lang="ja-JP" altLang="en-US" sz="3200" dirty="0">
                <a:latin typeface="+mj-lt"/>
              </a:rPr>
              <a:t>は濾胞傍甲状腺のカルシトニン産生細胞に由来する侵襲性の強い癌であり、甲状腺刺激ホルモン（</a:t>
            </a:r>
            <a:r>
              <a:rPr lang="en-US" altLang="ja-JP" sz="3200" dirty="0">
                <a:latin typeface="+mj-lt"/>
              </a:rPr>
              <a:t>TSH</a:t>
            </a:r>
            <a:r>
              <a:rPr lang="ja-JP" altLang="en-US" sz="3200" dirty="0">
                <a:latin typeface="+mj-lt"/>
              </a:rPr>
              <a:t>）抑制や放射性ヨウ素療法（</a:t>
            </a:r>
            <a:r>
              <a:rPr lang="en-US" altLang="ja-JP" sz="3200" dirty="0">
                <a:latin typeface="+mj-lt"/>
              </a:rPr>
              <a:t>RAI</a:t>
            </a:r>
            <a:r>
              <a:rPr lang="ja-JP" altLang="en-US" sz="3200" dirty="0">
                <a:latin typeface="+mj-lt"/>
              </a:rPr>
              <a:t>）が奏功せずアウトカム不良となっている。</a:t>
            </a:r>
            <a:r>
              <a:rPr lang="en-US" altLang="ja-JP" sz="3200" dirty="0">
                <a:latin typeface="+mj-lt"/>
              </a:rPr>
              <a:t>3</a:t>
            </a:r>
            <a:r>
              <a:rPr lang="ja-JP" altLang="en-US" sz="3200" dirty="0">
                <a:latin typeface="+mj-lt"/>
              </a:rPr>
              <a:t>つの研究では、症例の</a:t>
            </a:r>
            <a:r>
              <a:rPr lang="en-US" altLang="ja-JP" sz="3200" dirty="0">
                <a:latin typeface="+mj-lt"/>
              </a:rPr>
              <a:t>6.3</a:t>
            </a:r>
            <a:r>
              <a:rPr lang="ja-JP" altLang="en-US" sz="3200" dirty="0">
                <a:latin typeface="+mj-lt"/>
              </a:rPr>
              <a:t>～</a:t>
            </a:r>
            <a:r>
              <a:rPr lang="en-US" altLang="ja-JP" sz="3200" dirty="0">
                <a:latin typeface="+mj-lt"/>
              </a:rPr>
              <a:t>21.8</a:t>
            </a:r>
            <a:r>
              <a:rPr lang="ja-JP" altLang="en-US" sz="3200" dirty="0">
                <a:latin typeface="+mj-lt"/>
              </a:rPr>
              <a:t>％が</a:t>
            </a:r>
            <a:r>
              <a:rPr lang="en-US" altLang="ja-JP" sz="3200" dirty="0">
                <a:latin typeface="+mj-lt"/>
              </a:rPr>
              <a:t>PD-L1</a:t>
            </a:r>
            <a:r>
              <a:rPr lang="ja-JP" altLang="en-US" sz="3200" dirty="0">
                <a:latin typeface="+mj-lt"/>
              </a:rPr>
              <a:t>陽性と報告され、他の予後的因子（</a:t>
            </a:r>
            <a:r>
              <a:rPr lang="en-US" altLang="ja-JP" sz="3200" dirty="0">
                <a:latin typeface="+mj-lt"/>
              </a:rPr>
              <a:t>TNM</a:t>
            </a:r>
            <a:r>
              <a:rPr lang="ja-JP" altLang="en-US" sz="3200" dirty="0">
                <a:latin typeface="+mj-lt"/>
              </a:rPr>
              <a:t>ステージや術後カルシトニン）と相関していた</a:t>
            </a:r>
            <a:r>
              <a:rPr lang="en-US" altLang="ja-JP" sz="3200" dirty="0">
                <a:latin typeface="+mj-lt"/>
              </a:rPr>
              <a:t>[78-80]</a:t>
            </a:r>
            <a:r>
              <a:rPr lang="ja-JP" altLang="en-US" sz="3200" dirty="0">
                <a:latin typeface="+mj-lt"/>
              </a:rPr>
              <a:t>。患者</a:t>
            </a:r>
            <a:r>
              <a:rPr lang="en-US" altLang="ja-JP" sz="3200" dirty="0">
                <a:latin typeface="+mj-lt"/>
              </a:rPr>
              <a:t>201</a:t>
            </a:r>
            <a:r>
              <a:rPr lang="ja-JP" altLang="en-US" sz="3200" dirty="0">
                <a:latin typeface="+mj-lt"/>
              </a:rPr>
              <a:t>例のコホートを対象にした研究では、多変量解析において</a:t>
            </a:r>
            <a:r>
              <a:rPr lang="en-US" altLang="ja-JP" sz="3200" u="sng" dirty="0">
                <a:latin typeface="+mj-lt"/>
              </a:rPr>
              <a:t>PD-L1</a:t>
            </a:r>
            <a:r>
              <a:rPr lang="ja-JP" altLang="en-US" sz="3200" u="sng" dirty="0">
                <a:latin typeface="+mj-lt"/>
              </a:rPr>
              <a:t>の過剰発現は疾患の再発</a:t>
            </a:r>
            <a:r>
              <a:rPr lang="ja-JP" altLang="en-US" sz="3200" dirty="0">
                <a:latin typeface="+mj-lt"/>
              </a:rPr>
              <a:t>（</a:t>
            </a:r>
            <a:r>
              <a:rPr lang="en-US" altLang="ja-JP" sz="3200" dirty="0">
                <a:latin typeface="+mj-lt"/>
              </a:rPr>
              <a:t>40</a:t>
            </a:r>
            <a:r>
              <a:rPr lang="ja-JP" altLang="en-US" sz="3200" dirty="0">
                <a:latin typeface="+mj-lt"/>
              </a:rPr>
              <a:t>％）や</a:t>
            </a:r>
            <a:r>
              <a:rPr lang="en-US" altLang="ja-JP" sz="3200" u="sng" dirty="0">
                <a:latin typeface="+mj-lt"/>
              </a:rPr>
              <a:t>PFS</a:t>
            </a:r>
            <a:r>
              <a:rPr lang="ja-JP" altLang="en-US" sz="3200" u="sng" dirty="0">
                <a:latin typeface="+mj-lt"/>
              </a:rPr>
              <a:t>の減少と相関</a:t>
            </a:r>
            <a:r>
              <a:rPr lang="ja-JP" altLang="en-US" sz="3200" dirty="0">
                <a:latin typeface="+mj-lt"/>
              </a:rPr>
              <a:t>していることが示された</a:t>
            </a:r>
            <a:r>
              <a:rPr lang="en-US" altLang="ja-JP" sz="3200" dirty="0">
                <a:latin typeface="+mj-lt"/>
              </a:rPr>
              <a:t>[80]</a:t>
            </a:r>
            <a:r>
              <a:rPr lang="ja-JP" altLang="en-US" sz="3200" dirty="0">
                <a:latin typeface="+mj-lt"/>
              </a:rPr>
              <a:t>。残念ながら、他の</a:t>
            </a:r>
            <a:r>
              <a:rPr lang="en-US" altLang="ja-JP" sz="3200" dirty="0">
                <a:latin typeface="+mj-lt"/>
              </a:rPr>
              <a:t>2</a:t>
            </a:r>
            <a:r>
              <a:rPr lang="ja-JP" altLang="en-US" sz="3200" dirty="0">
                <a:latin typeface="+mj-lt"/>
              </a:rPr>
              <a:t>研究はコホートのサイズが小さく</a:t>
            </a:r>
            <a:r>
              <a:rPr lang="en-US" altLang="ja-JP" sz="3200" dirty="0">
                <a:latin typeface="+mj-lt"/>
              </a:rPr>
              <a:t>[78]</a:t>
            </a:r>
            <a:r>
              <a:rPr lang="ja-JP" altLang="en-US" sz="3200" dirty="0">
                <a:latin typeface="+mj-lt"/>
              </a:rPr>
              <a:t>、追跡調査期間が短い</a:t>
            </a:r>
            <a:r>
              <a:rPr lang="en-US" altLang="ja-JP" sz="3200" dirty="0">
                <a:latin typeface="+mj-lt"/>
              </a:rPr>
              <a:t>[79]</a:t>
            </a:r>
            <a:r>
              <a:rPr lang="ja-JP" altLang="en-US" sz="3200" dirty="0">
                <a:latin typeface="+mj-lt"/>
              </a:rPr>
              <a:t>欠点があり、</a:t>
            </a:r>
            <a:r>
              <a:rPr lang="en-US" altLang="ja-JP" sz="3200" dirty="0">
                <a:latin typeface="+mj-lt"/>
              </a:rPr>
              <a:t>PD-L1</a:t>
            </a:r>
            <a:r>
              <a:rPr lang="ja-JP" altLang="en-US" sz="3200" dirty="0">
                <a:latin typeface="+mj-lt"/>
              </a:rPr>
              <a:t>の発現と</a:t>
            </a:r>
            <a:r>
              <a:rPr lang="en-US" altLang="ja-JP" sz="3200" dirty="0">
                <a:latin typeface="+mj-lt"/>
              </a:rPr>
              <a:t>PFS</a:t>
            </a:r>
            <a:r>
              <a:rPr lang="ja-JP" altLang="en-US" sz="3200" dirty="0">
                <a:latin typeface="+mj-lt"/>
              </a:rPr>
              <a:t>・</a:t>
            </a:r>
            <a:r>
              <a:rPr lang="en-US" altLang="ja-JP" sz="3200" dirty="0">
                <a:latin typeface="+mj-lt"/>
              </a:rPr>
              <a:t>OS</a:t>
            </a:r>
            <a:r>
              <a:rPr lang="ja-JP" altLang="en-US" sz="3200" dirty="0">
                <a:latin typeface="+mj-lt"/>
              </a:rPr>
              <a:t>との統計学的相関性は除外された。</a:t>
            </a:r>
            <a:r>
              <a:rPr lang="en-US" altLang="ja-JP" sz="3200" dirty="0">
                <a:latin typeface="+mj-lt"/>
              </a:rPr>
              <a:t>BRAFV600E</a:t>
            </a:r>
            <a:r>
              <a:rPr lang="ja-JP" altLang="en-US" sz="3200" dirty="0">
                <a:latin typeface="+mj-lt"/>
              </a:rPr>
              <a:t>と同様に、</a:t>
            </a:r>
            <a:r>
              <a:rPr lang="en-US" altLang="ja-JP" sz="3200" dirty="0">
                <a:latin typeface="+mj-lt"/>
              </a:rPr>
              <a:t>MTC</a:t>
            </a:r>
            <a:r>
              <a:rPr lang="ja-JP" altLang="en-US" sz="3200" dirty="0">
                <a:latin typeface="+mj-lt"/>
              </a:rPr>
              <a:t>細胞の</a:t>
            </a:r>
            <a:r>
              <a:rPr lang="en-US" altLang="ja-JP" sz="3200" u="sng" dirty="0">
                <a:latin typeface="+mj-lt"/>
              </a:rPr>
              <a:t>RET</a:t>
            </a:r>
            <a:r>
              <a:rPr lang="ja-JP" altLang="en-US" sz="3200" u="sng" dirty="0">
                <a:latin typeface="+mj-lt"/>
              </a:rPr>
              <a:t>タンパク質キナーゼの変異は</a:t>
            </a:r>
            <a:r>
              <a:rPr lang="en-US" altLang="ja-JP" sz="3200" u="sng" dirty="0">
                <a:latin typeface="+mj-lt"/>
              </a:rPr>
              <a:t>PD-L1</a:t>
            </a:r>
            <a:r>
              <a:rPr lang="ja-JP" altLang="en-US" sz="3200" u="sng" dirty="0">
                <a:latin typeface="+mj-lt"/>
              </a:rPr>
              <a:t>の発現を制御</a:t>
            </a:r>
            <a:r>
              <a:rPr lang="ja-JP" altLang="en-US" sz="3200" dirty="0">
                <a:latin typeface="+mj-lt"/>
              </a:rPr>
              <a:t>し、黒色腫や肺癌に推奨される</a:t>
            </a:r>
            <a:r>
              <a:rPr lang="en-US" altLang="ja-JP" sz="3200" dirty="0">
                <a:latin typeface="+mj-lt"/>
              </a:rPr>
              <a:t>PD-1/PD-L1</a:t>
            </a:r>
            <a:r>
              <a:rPr lang="ja-JP" altLang="en-US" sz="3200" dirty="0">
                <a:latin typeface="+mj-lt"/>
              </a:rPr>
              <a:t>遮断療法の効果にも影響する</a:t>
            </a:r>
            <a:r>
              <a:rPr lang="en-US" altLang="ja-JP" sz="3200" dirty="0">
                <a:latin typeface="+mj-lt"/>
              </a:rPr>
              <a:t>[83, 84]</a:t>
            </a:r>
            <a:r>
              <a:rPr lang="ja-JP" altLang="en-US" sz="3200" dirty="0">
                <a:latin typeface="+mj-lt"/>
              </a:rPr>
              <a:t>。しかし残念ながら</a:t>
            </a:r>
            <a:r>
              <a:rPr lang="en-US" altLang="ja-JP" sz="3200" dirty="0">
                <a:latin typeface="+mj-lt"/>
              </a:rPr>
              <a:t>PD-L1</a:t>
            </a:r>
            <a:r>
              <a:rPr lang="ja-JP" altLang="en-US" sz="3200" dirty="0">
                <a:latin typeface="+mj-lt"/>
              </a:rPr>
              <a:t>とこれらの発癌性</a:t>
            </a:r>
            <a:r>
              <a:rPr lang="en-US" altLang="ja-JP" sz="3200" dirty="0">
                <a:latin typeface="+mj-lt"/>
              </a:rPr>
              <a:t>MTC</a:t>
            </a:r>
            <a:r>
              <a:rPr lang="ja-JP" altLang="en-US" sz="3200" dirty="0">
                <a:latin typeface="+mj-lt"/>
              </a:rPr>
              <a:t>誘発因子の間の関連性について評価した研究は存在しない。</a:t>
            </a:r>
            <a:r>
              <a:rPr lang="en-US" altLang="ja-JP" sz="3200" dirty="0">
                <a:latin typeface="+mj-lt"/>
              </a:rPr>
              <a:t>MTC</a:t>
            </a:r>
            <a:r>
              <a:rPr lang="ja-JP" altLang="en-US" sz="3200" dirty="0">
                <a:latin typeface="+mj-lt"/>
              </a:rPr>
              <a:t>における</a:t>
            </a:r>
            <a:r>
              <a:rPr lang="en-US" altLang="ja-JP" sz="3200" dirty="0">
                <a:latin typeface="+mj-lt"/>
              </a:rPr>
              <a:t>PD-1/PD-L1</a:t>
            </a:r>
            <a:r>
              <a:rPr lang="ja-JP" altLang="en-US" sz="3200" dirty="0">
                <a:latin typeface="+mj-lt"/>
              </a:rPr>
              <a:t>経路の上方制御は、</a:t>
            </a:r>
            <a:r>
              <a:rPr lang="en-US" altLang="ja-JP" sz="3200" dirty="0">
                <a:latin typeface="+mj-lt"/>
              </a:rPr>
              <a:t>MTC</a:t>
            </a:r>
            <a:r>
              <a:rPr lang="ja-JP" altLang="en-US" sz="3200" dirty="0">
                <a:latin typeface="+mj-lt"/>
              </a:rPr>
              <a:t>のサイズ、</a:t>
            </a:r>
            <a:r>
              <a:rPr lang="en-US" altLang="ja-JP" sz="3200" dirty="0">
                <a:latin typeface="+mj-lt"/>
              </a:rPr>
              <a:t>TNM</a:t>
            </a:r>
            <a:r>
              <a:rPr lang="ja-JP" altLang="en-US" sz="3200" dirty="0">
                <a:latin typeface="+mj-lt"/>
              </a:rPr>
              <a:t>ステージ、リンパ節および遠隔転移と相関するため、患者の予後に影響することが明らかになっている</a:t>
            </a:r>
            <a:r>
              <a:rPr lang="en-US" altLang="ja-JP" sz="3200" dirty="0">
                <a:latin typeface="+mj-lt"/>
              </a:rPr>
              <a:t>[78-80]</a:t>
            </a:r>
            <a:r>
              <a:rPr lang="ja-JP" altLang="en-US" sz="3200" dirty="0">
                <a:latin typeface="+mj-lt"/>
              </a:rPr>
              <a:t>。</a:t>
            </a:r>
          </a:p>
          <a:p>
            <a:pPr>
              <a:buFont typeface="Wingdings" panose="05000000000000000000" pitchFamily="2" charset="2"/>
              <a:buChar char="l"/>
            </a:pPr>
            <a:r>
              <a:rPr lang="ja-JP" altLang="en-US" sz="3200" dirty="0">
                <a:latin typeface="+mj-lt"/>
              </a:rPr>
              <a:t>しかし過去の</a:t>
            </a:r>
            <a:r>
              <a:rPr lang="en-US" altLang="ja-JP" sz="3200" dirty="0">
                <a:latin typeface="+mj-lt"/>
              </a:rPr>
              <a:t>3</a:t>
            </a:r>
            <a:r>
              <a:rPr lang="ja-JP" altLang="en-US" sz="3200" dirty="0">
                <a:latin typeface="+mj-lt"/>
              </a:rPr>
              <a:t>つのレビューの結果と同じく</a:t>
            </a:r>
            <a:r>
              <a:rPr lang="en-US" altLang="ja-JP" sz="3200" dirty="0">
                <a:latin typeface="+mj-lt"/>
              </a:rPr>
              <a:t>[69, 85, 86]</a:t>
            </a:r>
            <a:r>
              <a:rPr lang="ja-JP" altLang="en-US" sz="3200" dirty="0">
                <a:latin typeface="+mj-lt"/>
              </a:rPr>
              <a:t>、</a:t>
            </a:r>
            <a:r>
              <a:rPr lang="en-US" altLang="ja-JP" sz="3200" dirty="0">
                <a:latin typeface="+mj-lt"/>
              </a:rPr>
              <a:t>PFS</a:t>
            </a:r>
            <a:r>
              <a:rPr lang="ja-JP" altLang="en-US" sz="3200" dirty="0">
                <a:latin typeface="+mj-lt"/>
              </a:rPr>
              <a:t>・</a:t>
            </a:r>
            <a:r>
              <a:rPr lang="en-US" altLang="ja-JP" sz="3200" dirty="0">
                <a:latin typeface="+mj-lt"/>
              </a:rPr>
              <a:t>OS</a:t>
            </a:r>
            <a:r>
              <a:rPr lang="ja-JP" altLang="en-US" sz="3200" dirty="0">
                <a:latin typeface="+mj-lt"/>
              </a:rPr>
              <a:t>との相関性の有</a:t>
            </a:r>
            <a:r>
              <a:rPr lang="en-US" altLang="ja-JP" sz="3200" dirty="0">
                <a:latin typeface="+mj-lt"/>
              </a:rPr>
              <a:t>[48, 49, 69, 80, 81]</a:t>
            </a:r>
            <a:r>
              <a:rPr lang="ja-JP" altLang="en-US" sz="3200" dirty="0">
                <a:latin typeface="+mj-lt"/>
              </a:rPr>
              <a:t>無</a:t>
            </a:r>
            <a:r>
              <a:rPr lang="en-US" altLang="ja-JP" sz="3200" dirty="0">
                <a:latin typeface="+mj-lt"/>
              </a:rPr>
              <a:t>[36, 61, 62, 77, 78]</a:t>
            </a:r>
            <a:r>
              <a:rPr lang="ja-JP" altLang="en-US" sz="3200" dirty="0">
                <a:latin typeface="+mj-lt"/>
              </a:rPr>
              <a:t>に関わらず、</a:t>
            </a:r>
            <a:r>
              <a:rPr lang="en-US" altLang="ja-JP" sz="3200" dirty="0">
                <a:latin typeface="+mj-lt"/>
              </a:rPr>
              <a:t>PD-L1</a:t>
            </a:r>
            <a:r>
              <a:rPr lang="ja-JP" altLang="en-US" sz="3200" dirty="0">
                <a:latin typeface="+mj-lt"/>
              </a:rPr>
              <a:t>はそれ自体では依然として</a:t>
            </a:r>
            <a:r>
              <a:rPr lang="ja-JP" altLang="en-US" sz="3200" u="sng" dirty="0">
                <a:latin typeface="+mj-lt"/>
              </a:rPr>
              <a:t>甲状腺癌</a:t>
            </a:r>
            <a:r>
              <a:rPr lang="en-US" altLang="ja-JP" sz="3200" u="sng" dirty="0">
                <a:latin typeface="+mj-lt"/>
              </a:rPr>
              <a:t>TC</a:t>
            </a:r>
            <a:r>
              <a:rPr lang="ja-JP" altLang="en-US" sz="3200" u="sng" dirty="0">
                <a:latin typeface="+mj-lt"/>
              </a:rPr>
              <a:t>進行の完全なバイオマーカーであるとはいえない</a:t>
            </a:r>
            <a:r>
              <a:rPr lang="ja-JP" altLang="en-US" sz="3200" dirty="0">
                <a:latin typeface="+mj-lt"/>
              </a:rPr>
              <a:t>。しかし</a:t>
            </a:r>
            <a:r>
              <a:rPr lang="en-US" altLang="ja-JP" sz="3200" u="sng" dirty="0">
                <a:latin typeface="+mj-lt"/>
              </a:rPr>
              <a:t>ATC</a:t>
            </a:r>
            <a:r>
              <a:rPr lang="ja-JP" altLang="en-US" sz="3200" u="sng" dirty="0">
                <a:latin typeface="+mj-lt"/>
              </a:rPr>
              <a:t>患者における腫瘍細胞および腫瘍浸潤リンパ球（</a:t>
            </a:r>
            <a:r>
              <a:rPr lang="en-US" altLang="ja-JP" sz="3200" u="sng" dirty="0">
                <a:latin typeface="+mj-lt"/>
              </a:rPr>
              <a:t>TIL</a:t>
            </a:r>
            <a:r>
              <a:rPr lang="ja-JP" altLang="en-US" sz="3200" u="sng" dirty="0">
                <a:latin typeface="+mj-lt"/>
              </a:rPr>
              <a:t>）上の</a:t>
            </a:r>
            <a:r>
              <a:rPr lang="en-US" altLang="ja-JP" sz="3200" u="sng" dirty="0">
                <a:latin typeface="+mj-lt"/>
              </a:rPr>
              <a:t>PD-1/PD-L1</a:t>
            </a:r>
            <a:r>
              <a:rPr lang="ja-JP" altLang="en-US" sz="3200" u="sng" dirty="0">
                <a:latin typeface="+mj-lt"/>
              </a:rPr>
              <a:t>発現と</a:t>
            </a:r>
            <a:r>
              <a:rPr lang="en-US" altLang="ja-JP" sz="3200" u="sng" dirty="0">
                <a:latin typeface="+mj-lt"/>
              </a:rPr>
              <a:t>PFS</a:t>
            </a:r>
            <a:r>
              <a:rPr lang="ja-JP" altLang="en-US" sz="3200" u="sng" dirty="0">
                <a:latin typeface="+mj-lt"/>
              </a:rPr>
              <a:t>・</a:t>
            </a:r>
            <a:r>
              <a:rPr lang="en-US" altLang="ja-JP" sz="3200" u="sng" dirty="0">
                <a:latin typeface="+mj-lt"/>
              </a:rPr>
              <a:t>OS</a:t>
            </a:r>
            <a:r>
              <a:rPr lang="ja-JP" altLang="en-US" sz="3200" u="sng" dirty="0">
                <a:latin typeface="+mj-lt"/>
              </a:rPr>
              <a:t>の減少の間の相関性</a:t>
            </a:r>
            <a:r>
              <a:rPr lang="ja-JP" altLang="en-US" sz="3200" dirty="0">
                <a:latin typeface="+mj-lt"/>
              </a:rPr>
              <a:t>に注目すべきである</a:t>
            </a:r>
            <a:r>
              <a:rPr lang="en-US" altLang="ja-JP" sz="3200" dirty="0">
                <a:latin typeface="+mj-lt"/>
              </a:rPr>
              <a:t>[81]</a:t>
            </a:r>
            <a:r>
              <a:rPr lang="ja-JP" altLang="en-US" sz="3200" dirty="0">
                <a:latin typeface="+mj-lt"/>
              </a:rPr>
              <a:t>。したがって我々は、血中および組織内の</a:t>
            </a:r>
            <a:r>
              <a:rPr lang="en-US" altLang="ja-JP" sz="3200" dirty="0">
                <a:latin typeface="+mj-lt"/>
              </a:rPr>
              <a:t>PD-L1</a:t>
            </a:r>
            <a:r>
              <a:rPr lang="ja-JP" altLang="en-US" sz="3200" dirty="0">
                <a:latin typeface="+mj-lt"/>
              </a:rPr>
              <a:t>濃度を統合した</a:t>
            </a:r>
            <a:r>
              <a:rPr lang="en-US" altLang="ja-JP" sz="3200" dirty="0">
                <a:latin typeface="+mj-lt"/>
              </a:rPr>
              <a:t>PD-L1</a:t>
            </a:r>
            <a:r>
              <a:rPr lang="ja-JP" altLang="en-US" sz="3200" dirty="0">
                <a:latin typeface="+mj-lt"/>
              </a:rPr>
              <a:t>の多重マーカーパネルと</a:t>
            </a:r>
            <a:r>
              <a:rPr lang="en-US" altLang="ja-JP" sz="3200" dirty="0">
                <a:latin typeface="+mj-lt"/>
              </a:rPr>
              <a:t>TIL</a:t>
            </a:r>
            <a:r>
              <a:rPr lang="ja-JP" altLang="en-US" sz="3200" dirty="0">
                <a:latin typeface="+mj-lt"/>
              </a:rPr>
              <a:t>の密度またはその他の臨床病理学的特徴を提唱することで有用性を主張したい。この</a:t>
            </a:r>
            <a:r>
              <a:rPr lang="en-US" altLang="ja-JP" sz="3200" dirty="0">
                <a:latin typeface="+mj-lt"/>
              </a:rPr>
              <a:t>PD-L1</a:t>
            </a:r>
            <a:r>
              <a:rPr lang="ja-JP" altLang="en-US" sz="3200" dirty="0">
                <a:latin typeface="+mj-lt"/>
              </a:rPr>
              <a:t>を中心とするマルチマーカーパネルは、鑑別困難病変の診断や再発性疾患の早期評価、治療の将来的予測を改善する機会をもたらす可能性がある（図</a:t>
            </a:r>
            <a:r>
              <a:rPr lang="en-US" altLang="ja-JP" sz="3200" dirty="0">
                <a:latin typeface="+mj-lt"/>
              </a:rPr>
              <a:t>2</a:t>
            </a:r>
            <a:r>
              <a:rPr lang="ja-JP" altLang="en-US" sz="3200" dirty="0">
                <a:latin typeface="+mj-lt"/>
              </a:rPr>
              <a:t>）。</a:t>
            </a:r>
          </a:p>
        </p:txBody>
      </p:sp>
    </p:spTree>
    <p:extLst>
      <p:ext uri="{BB962C8B-B14F-4D97-AF65-F5344CB8AC3E}">
        <p14:creationId xmlns:p14="http://schemas.microsoft.com/office/powerpoint/2010/main" val="2527025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表４</a:t>
            </a:r>
          </a:p>
        </p:txBody>
      </p:sp>
      <p:pic>
        <p:nvPicPr>
          <p:cNvPr id="2" name="図 1">
            <a:extLst>
              <a:ext uri="{FF2B5EF4-FFF2-40B4-BE49-F238E27FC236}">
                <a16:creationId xmlns:a16="http://schemas.microsoft.com/office/drawing/2014/main" id="{65077CD6-34EB-4E52-9EC9-E6FBF7083A37}"/>
              </a:ext>
            </a:extLst>
          </p:cNvPr>
          <p:cNvPicPr>
            <a:picLocks noChangeAspect="1"/>
          </p:cNvPicPr>
          <p:nvPr/>
        </p:nvPicPr>
        <p:blipFill rotWithShape="1">
          <a:blip r:embed="rId2"/>
          <a:srcRect r="9827" b="30976"/>
          <a:stretch/>
        </p:blipFill>
        <p:spPr>
          <a:xfrm>
            <a:off x="21007" y="1435835"/>
            <a:ext cx="9129517" cy="3060595"/>
          </a:xfrm>
          <a:prstGeom prst="rect">
            <a:avLst/>
          </a:prstGeom>
        </p:spPr>
      </p:pic>
      <p:sp>
        <p:nvSpPr>
          <p:cNvPr id="5" name="コンテンツ プレースホルダー 2">
            <a:extLst>
              <a:ext uri="{FF2B5EF4-FFF2-40B4-BE49-F238E27FC236}">
                <a16:creationId xmlns:a16="http://schemas.microsoft.com/office/drawing/2014/main" id="{81532A9A-6552-4EFD-A580-7AABC6FE8110}"/>
              </a:ext>
            </a:extLst>
          </p:cNvPr>
          <p:cNvSpPr txBox="1">
            <a:spLocks/>
          </p:cNvSpPr>
          <p:nvPr/>
        </p:nvSpPr>
        <p:spPr>
          <a:xfrm>
            <a:off x="204040" y="4496430"/>
            <a:ext cx="8801690" cy="2361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en-US" altLang="ja-JP" sz="2000" dirty="0">
                <a:latin typeface="+mj-lt"/>
              </a:rPr>
              <a:t>ATC</a:t>
            </a:r>
            <a:r>
              <a:rPr lang="ja-JP" altLang="en-US" sz="2000" dirty="0">
                <a:latin typeface="+mj-lt"/>
              </a:rPr>
              <a:t>：未分化甲状腺癌、</a:t>
            </a:r>
            <a:r>
              <a:rPr lang="en-US" altLang="ja-JP" sz="2000" dirty="0">
                <a:latin typeface="+mj-lt"/>
              </a:rPr>
              <a:t>IHC</a:t>
            </a:r>
            <a:r>
              <a:rPr lang="ja-JP" altLang="en-US" sz="2000" dirty="0">
                <a:latin typeface="+mj-lt"/>
              </a:rPr>
              <a:t>：免疫組織化学、</a:t>
            </a:r>
            <a:r>
              <a:rPr lang="en-US" altLang="ja-JP" sz="2000" dirty="0">
                <a:latin typeface="+mj-lt"/>
              </a:rPr>
              <a:t>MTC</a:t>
            </a:r>
            <a:r>
              <a:rPr lang="ja-JP" altLang="en-US" sz="2000" dirty="0">
                <a:latin typeface="+mj-lt"/>
              </a:rPr>
              <a:t>：髄様癌、</a:t>
            </a:r>
            <a:r>
              <a:rPr lang="en-US" altLang="ja-JP" sz="2000" dirty="0">
                <a:latin typeface="+mj-lt"/>
              </a:rPr>
              <a:t>PDTC</a:t>
            </a:r>
            <a:r>
              <a:rPr lang="ja-JP" altLang="en-US" sz="2000" dirty="0">
                <a:latin typeface="+mj-lt"/>
              </a:rPr>
              <a:t>：低分化甲状腺癌、</a:t>
            </a:r>
            <a:r>
              <a:rPr lang="en-US" altLang="ja-JP" sz="2000" dirty="0">
                <a:latin typeface="+mj-lt"/>
              </a:rPr>
              <a:t>TIL</a:t>
            </a:r>
            <a:r>
              <a:rPr lang="ja-JP" altLang="en-US" sz="2000" dirty="0">
                <a:latin typeface="+mj-lt"/>
              </a:rPr>
              <a:t>：腫瘍浸潤リンパ球、</a:t>
            </a:r>
            <a:r>
              <a:rPr lang="en-US" altLang="ja-JP" sz="2000" dirty="0">
                <a:latin typeface="+mj-lt"/>
              </a:rPr>
              <a:t>Tum</a:t>
            </a:r>
            <a:r>
              <a:rPr lang="ja-JP" altLang="en-US" sz="2000" dirty="0">
                <a:latin typeface="+mj-lt"/>
              </a:rPr>
              <a:t>：腫瘍発現。</a:t>
            </a:r>
            <a:r>
              <a:rPr lang="en-US" altLang="ja-JP" sz="2000" dirty="0">
                <a:latin typeface="+mj-lt"/>
              </a:rPr>
              <a:t>PD-1+</a:t>
            </a:r>
            <a:r>
              <a:rPr lang="ja-JP" altLang="en-US" sz="2000" dirty="0">
                <a:latin typeface="+mj-lt"/>
              </a:rPr>
              <a:t>・</a:t>
            </a:r>
            <a:r>
              <a:rPr lang="en-US" altLang="ja-JP" sz="2000" dirty="0">
                <a:latin typeface="+mj-lt"/>
              </a:rPr>
              <a:t>PD-L1+</a:t>
            </a:r>
            <a:r>
              <a:rPr lang="ja-JP" altLang="en-US" sz="2000" dirty="0">
                <a:latin typeface="+mj-lt"/>
              </a:rPr>
              <a:t>は</a:t>
            </a:r>
            <a:r>
              <a:rPr lang="en-US" altLang="ja-JP" sz="2000" dirty="0">
                <a:latin typeface="+mj-lt"/>
              </a:rPr>
              <a:t>PD-1</a:t>
            </a:r>
            <a:r>
              <a:rPr lang="ja-JP" altLang="en-US" sz="2000" dirty="0">
                <a:latin typeface="+mj-lt"/>
              </a:rPr>
              <a:t>とそのリガンドの同時発現が考慮されていることを意味する</a:t>
            </a:r>
            <a:r>
              <a:rPr lang="en-US" altLang="ja-JP" sz="2000" dirty="0">
                <a:latin typeface="+mj-lt"/>
              </a:rPr>
              <a:t>[79]</a:t>
            </a:r>
            <a:r>
              <a:rPr lang="ja-JP" altLang="en-US" sz="2000" dirty="0">
                <a:latin typeface="+mj-lt"/>
              </a:rPr>
              <a:t>。</a:t>
            </a:r>
          </a:p>
          <a:p>
            <a:pPr>
              <a:buFont typeface="Wingdings" panose="05000000000000000000" pitchFamily="2" charset="2"/>
              <a:buChar char="l"/>
            </a:pPr>
            <a:r>
              <a:rPr lang="ja-JP" altLang="en-US" sz="2000" dirty="0">
                <a:latin typeface="+mj-lt"/>
              </a:rPr>
              <a:t>統計学的有意性：</a:t>
            </a:r>
            <a:r>
              <a:rPr lang="en-US" altLang="ja-JP" sz="2000" dirty="0">
                <a:latin typeface="+mj-lt"/>
              </a:rPr>
              <a:t>p&lt;0.05</a:t>
            </a:r>
            <a:r>
              <a:rPr lang="ja-JP" altLang="en-US" sz="2000" dirty="0">
                <a:latin typeface="+mj-lt"/>
              </a:rPr>
              <a:t>　関連性について特に検索していない場合は“</a:t>
            </a:r>
            <a:r>
              <a:rPr lang="en-US" altLang="ja-JP" sz="2000" dirty="0">
                <a:latin typeface="+mj-lt"/>
              </a:rPr>
              <a:t>-”</a:t>
            </a:r>
            <a:r>
              <a:rPr lang="ja-JP" altLang="en-US" sz="2000" dirty="0">
                <a:latin typeface="+mj-lt"/>
              </a:rPr>
              <a:t>。</a:t>
            </a:r>
          </a:p>
        </p:txBody>
      </p:sp>
    </p:spTree>
    <p:extLst>
      <p:ext uri="{BB962C8B-B14F-4D97-AF65-F5344CB8AC3E}">
        <p14:creationId xmlns:p14="http://schemas.microsoft.com/office/powerpoint/2010/main" val="3660033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1077218"/>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甲状腺病態バイオマーカーとしての</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a:t>
            </a:r>
            <a:endParaRPr kumimoji="1" lang="en-US" altLang="ja-JP" sz="3200" b="1" dirty="0">
              <a:solidFill>
                <a:schemeClr val="bg1"/>
              </a:solidFill>
              <a:latin typeface="ＭＳ Ｐゴシック" panose="020B0600070205080204" pitchFamily="50" charset="-128"/>
              <a:ea typeface="ＭＳ Ｐゴシック" panose="020B0600070205080204" pitchFamily="50" charset="-128"/>
            </a:endParaRPr>
          </a:p>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今後の課題および不確実性</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04040" y="1148668"/>
            <a:ext cx="8801690" cy="5709332"/>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臨床現場に</a:t>
            </a:r>
            <a:r>
              <a:rPr lang="en-US" altLang="ja-JP" sz="3200" dirty="0">
                <a:latin typeface="+mj-lt"/>
              </a:rPr>
              <a:t>PD-L1</a:t>
            </a:r>
            <a:r>
              <a:rPr lang="ja-JP" altLang="en-US" sz="3200" dirty="0">
                <a:latin typeface="+mj-lt"/>
              </a:rPr>
              <a:t>を導入することで甲状腺癌</a:t>
            </a:r>
            <a:r>
              <a:rPr lang="en-US" altLang="ja-JP" sz="3200" dirty="0">
                <a:latin typeface="+mj-lt"/>
              </a:rPr>
              <a:t>TC</a:t>
            </a:r>
            <a:r>
              <a:rPr lang="ja-JP" altLang="en-US" sz="3200" dirty="0">
                <a:latin typeface="+mj-lt"/>
              </a:rPr>
              <a:t>の予後に関する診断・評価が改善されることを示唆。しかし、</a:t>
            </a:r>
            <a:r>
              <a:rPr lang="en-US" altLang="ja-JP" sz="3200" dirty="0">
                <a:latin typeface="+mj-lt"/>
              </a:rPr>
              <a:t>PD-L1</a:t>
            </a:r>
            <a:r>
              <a:rPr lang="ja-JP" altLang="en-US" sz="3200" dirty="0">
                <a:latin typeface="+mj-lt"/>
              </a:rPr>
              <a:t>陽性腫瘍の割合に関する報告が</a:t>
            </a:r>
            <a:r>
              <a:rPr lang="ja-JP" altLang="en-US" sz="3200" u="sng" dirty="0">
                <a:latin typeface="+mj-lt"/>
              </a:rPr>
              <a:t>高分化癌</a:t>
            </a:r>
            <a:r>
              <a:rPr lang="en-US" altLang="ja-JP" sz="3200" u="sng" dirty="0">
                <a:latin typeface="+mj-lt"/>
              </a:rPr>
              <a:t>WDTC</a:t>
            </a:r>
            <a:r>
              <a:rPr lang="ja-JP" altLang="en-US" sz="3200" u="sng" dirty="0">
                <a:latin typeface="+mj-lt"/>
              </a:rPr>
              <a:t>は</a:t>
            </a:r>
            <a:r>
              <a:rPr lang="en-US" altLang="ja-JP" sz="3200" u="sng" dirty="0">
                <a:latin typeface="+mj-lt"/>
              </a:rPr>
              <a:t>0[51]</a:t>
            </a:r>
            <a:r>
              <a:rPr lang="ja-JP" altLang="en-US" sz="3200" u="sng" dirty="0">
                <a:latin typeface="+mj-lt"/>
              </a:rPr>
              <a:t>～</a:t>
            </a:r>
            <a:r>
              <a:rPr lang="en-US" altLang="ja-JP" sz="3200" u="sng" dirty="0">
                <a:latin typeface="+mj-lt"/>
              </a:rPr>
              <a:t>80</a:t>
            </a:r>
            <a:r>
              <a:rPr lang="ja-JP" altLang="en-US" sz="3200" u="sng" dirty="0">
                <a:latin typeface="+mj-lt"/>
              </a:rPr>
              <a:t>％</a:t>
            </a:r>
            <a:r>
              <a:rPr lang="en-US" altLang="ja-JP" sz="3200" u="sng" dirty="0">
                <a:latin typeface="+mj-lt"/>
              </a:rPr>
              <a:t>[48-50]</a:t>
            </a:r>
            <a:r>
              <a:rPr lang="ja-JP" altLang="en-US" sz="3200" u="sng" dirty="0">
                <a:latin typeface="+mj-lt"/>
              </a:rPr>
              <a:t>、未分化癌</a:t>
            </a:r>
            <a:r>
              <a:rPr lang="en-US" altLang="ja-JP" sz="3200" u="sng" dirty="0">
                <a:latin typeface="+mj-lt"/>
              </a:rPr>
              <a:t>ATC</a:t>
            </a:r>
            <a:r>
              <a:rPr lang="ja-JP" altLang="en-US" sz="3200" u="sng" dirty="0">
                <a:latin typeface="+mj-lt"/>
              </a:rPr>
              <a:t>は最大</a:t>
            </a:r>
            <a:r>
              <a:rPr lang="en-US" altLang="ja-JP" sz="3200" u="sng" dirty="0">
                <a:latin typeface="+mj-lt"/>
              </a:rPr>
              <a:t>90</a:t>
            </a:r>
            <a:r>
              <a:rPr lang="ja-JP" altLang="en-US" sz="3200" u="sng" dirty="0">
                <a:latin typeface="+mj-lt"/>
              </a:rPr>
              <a:t>％</a:t>
            </a:r>
            <a:r>
              <a:rPr lang="en-US" altLang="ja-JP" sz="3200" u="sng" dirty="0">
                <a:latin typeface="+mj-lt"/>
              </a:rPr>
              <a:t>[35]</a:t>
            </a:r>
            <a:r>
              <a:rPr lang="ja-JP" altLang="en-US" sz="3200" u="sng" dirty="0">
                <a:latin typeface="+mj-lt"/>
              </a:rPr>
              <a:t>と矛盾</a:t>
            </a:r>
            <a:r>
              <a:rPr lang="ja-JP" altLang="en-US" sz="3200" dirty="0">
                <a:latin typeface="+mj-lt"/>
              </a:rPr>
              <a:t>しており、その真の価値は明白に確立されてはいない。これらは以下のリミテーションによると考えられる。</a:t>
            </a:r>
          </a:p>
          <a:p>
            <a:pPr marL="514350" indent="-514350">
              <a:buFont typeface="+mj-lt"/>
              <a:buAutoNum type="arabicPeriod"/>
            </a:pPr>
            <a:r>
              <a:rPr lang="en-US" altLang="ja-JP" sz="3200" dirty="0">
                <a:latin typeface="+mj-lt"/>
              </a:rPr>
              <a:t>PD-L1</a:t>
            </a:r>
            <a:r>
              <a:rPr lang="ja-JP" altLang="en-US" sz="3200" dirty="0">
                <a:latin typeface="+mj-lt"/>
              </a:rPr>
              <a:t>の過剰発現はそれのみでは「真に陽性」の悪性腫瘍と「擬陽性」の良性結節を区別するには特異性が不十分。実際に炎症性の微小環境や</a:t>
            </a:r>
            <a:r>
              <a:rPr lang="ja-JP" altLang="en-US" sz="3200" u="sng" dirty="0">
                <a:latin typeface="+mj-lt"/>
              </a:rPr>
              <a:t>自己免疫病態（橋本病</a:t>
            </a:r>
            <a:r>
              <a:rPr lang="en-US" altLang="ja-JP" sz="3200" u="sng" dirty="0">
                <a:latin typeface="+mj-lt"/>
              </a:rPr>
              <a:t>HT</a:t>
            </a:r>
            <a:r>
              <a:rPr lang="ja-JP" altLang="en-US" sz="3200" u="sng" dirty="0">
                <a:latin typeface="+mj-lt"/>
              </a:rPr>
              <a:t>やバセドウ病</a:t>
            </a:r>
            <a:r>
              <a:rPr lang="en-US" altLang="ja-JP" sz="3200" u="sng" dirty="0">
                <a:latin typeface="+mj-lt"/>
              </a:rPr>
              <a:t>GD</a:t>
            </a:r>
            <a:r>
              <a:rPr lang="ja-JP" altLang="en-US" sz="3200" u="sng" dirty="0">
                <a:latin typeface="+mj-lt"/>
              </a:rPr>
              <a:t>等）でも</a:t>
            </a:r>
            <a:r>
              <a:rPr lang="en-US" altLang="ja-JP" sz="3200" u="sng" dirty="0">
                <a:latin typeface="+mj-lt"/>
              </a:rPr>
              <a:t>PD-L1</a:t>
            </a:r>
            <a:r>
              <a:rPr lang="ja-JP" altLang="en-US" sz="3200" u="sng" dirty="0">
                <a:latin typeface="+mj-lt"/>
              </a:rPr>
              <a:t>の発現は増加</a:t>
            </a:r>
            <a:r>
              <a:rPr lang="ja-JP" altLang="en-US" sz="3200" dirty="0">
                <a:latin typeface="+mj-lt"/>
              </a:rPr>
              <a:t>するため誤診につながる可能性。</a:t>
            </a:r>
          </a:p>
          <a:p>
            <a:pPr marL="514350" indent="-514350">
              <a:buFont typeface="+mj-lt"/>
              <a:buAutoNum type="arabicPeriod"/>
            </a:pPr>
            <a:r>
              <a:rPr lang="ja-JP" altLang="en-US" sz="3200" dirty="0">
                <a:latin typeface="+mj-lt"/>
              </a:rPr>
              <a:t>研究間で</a:t>
            </a:r>
            <a:r>
              <a:rPr lang="en-US" altLang="ja-JP" sz="3200" dirty="0">
                <a:latin typeface="+mj-lt"/>
              </a:rPr>
              <a:t>PD-L1</a:t>
            </a:r>
            <a:r>
              <a:rPr lang="ja-JP" altLang="en-US" sz="3200" dirty="0">
                <a:latin typeface="+mj-lt"/>
              </a:rPr>
              <a:t>の染色、一次抗体、解析が標準化されていない（多様なカットオフ値やスコア評価が使用）</a:t>
            </a:r>
            <a:r>
              <a:rPr lang="en-US" altLang="ja-JP" sz="3200" dirty="0">
                <a:latin typeface="+mj-lt"/>
              </a:rPr>
              <a:t>[87]</a:t>
            </a:r>
            <a:r>
              <a:rPr lang="ja-JP" altLang="en-US" sz="3200" dirty="0">
                <a:latin typeface="+mj-lt"/>
              </a:rPr>
              <a:t>。</a:t>
            </a:r>
            <a:r>
              <a:rPr lang="en-US" altLang="ja-JP" sz="3200" dirty="0">
                <a:latin typeface="+mj-lt"/>
              </a:rPr>
              <a:t>20</a:t>
            </a:r>
            <a:r>
              <a:rPr lang="ja-JP" altLang="en-US" sz="3200" dirty="0">
                <a:latin typeface="+mj-lt"/>
              </a:rPr>
              <a:t>件の研究で</a:t>
            </a:r>
            <a:r>
              <a:rPr lang="en-US" altLang="ja-JP" sz="3200" dirty="0">
                <a:latin typeface="+mj-lt"/>
              </a:rPr>
              <a:t>9</a:t>
            </a:r>
            <a:r>
              <a:rPr lang="ja-JP" altLang="en-US" sz="3200" dirty="0">
                <a:latin typeface="+mj-lt"/>
              </a:rPr>
              <a:t>種類の異なる</a:t>
            </a:r>
            <a:r>
              <a:rPr lang="en-US" altLang="ja-JP" sz="3200" dirty="0">
                <a:latin typeface="+mj-lt"/>
              </a:rPr>
              <a:t>PD-L1</a:t>
            </a:r>
            <a:r>
              <a:rPr lang="ja-JP" altLang="en-US" sz="3200" dirty="0">
                <a:latin typeface="+mj-lt"/>
              </a:rPr>
              <a:t>抗体（市販品</a:t>
            </a:r>
            <a:r>
              <a:rPr lang="en-US" altLang="ja-JP" sz="3200" dirty="0">
                <a:latin typeface="+mj-lt"/>
              </a:rPr>
              <a:t>E1L3N</a:t>
            </a:r>
            <a:r>
              <a:rPr lang="ja-JP" altLang="en-US" sz="3200" dirty="0">
                <a:latin typeface="+mj-lt"/>
              </a:rPr>
              <a:t>、</a:t>
            </a:r>
            <a:r>
              <a:rPr lang="en-US" altLang="ja-JP" sz="3200" dirty="0">
                <a:latin typeface="+mj-lt"/>
              </a:rPr>
              <a:t>E1J2J</a:t>
            </a:r>
            <a:r>
              <a:rPr lang="ja-JP" altLang="en-US" sz="3200" dirty="0">
                <a:latin typeface="+mj-lt"/>
              </a:rPr>
              <a:t>、</a:t>
            </a:r>
            <a:r>
              <a:rPr lang="en-US" altLang="ja-JP" sz="3200" dirty="0">
                <a:latin typeface="+mj-lt"/>
              </a:rPr>
              <a:t>Ab174838</a:t>
            </a:r>
            <a:r>
              <a:rPr lang="ja-JP" altLang="en-US" sz="3200" dirty="0">
                <a:latin typeface="+mj-lt"/>
              </a:rPr>
              <a:t>、</a:t>
            </a:r>
            <a:r>
              <a:rPr lang="en-US" altLang="ja-JP" sz="3200" dirty="0">
                <a:latin typeface="+mj-lt"/>
              </a:rPr>
              <a:t>MAB1561</a:t>
            </a:r>
            <a:r>
              <a:rPr lang="ja-JP" altLang="en-US" sz="3200" dirty="0">
                <a:latin typeface="+mj-lt"/>
              </a:rPr>
              <a:t>、</a:t>
            </a:r>
            <a:r>
              <a:rPr lang="en-US" altLang="ja-JP" sz="3200" dirty="0">
                <a:latin typeface="+mj-lt"/>
              </a:rPr>
              <a:t>MABC290</a:t>
            </a:r>
            <a:r>
              <a:rPr lang="ja-JP" altLang="en-US" sz="3200" dirty="0">
                <a:latin typeface="+mj-lt"/>
              </a:rPr>
              <a:t>のクローン、補体抗体</a:t>
            </a:r>
            <a:r>
              <a:rPr lang="en-US" altLang="ja-JP" sz="3200" dirty="0">
                <a:latin typeface="+mj-lt"/>
              </a:rPr>
              <a:t>SP142 </a:t>
            </a:r>
            <a:r>
              <a:rPr lang="ja-JP" altLang="en-US" sz="3200" dirty="0">
                <a:latin typeface="+mj-lt"/>
              </a:rPr>
              <a:t>および</a:t>
            </a:r>
            <a:r>
              <a:rPr lang="en-US" altLang="ja-JP" sz="3200" dirty="0">
                <a:latin typeface="+mj-lt"/>
              </a:rPr>
              <a:t>SP263 </a:t>
            </a:r>
            <a:r>
              <a:rPr lang="ja-JP" altLang="en-US" sz="3200" dirty="0">
                <a:latin typeface="+mj-lt"/>
              </a:rPr>
              <a:t>、</a:t>
            </a:r>
            <a:r>
              <a:rPr lang="en-US" altLang="ja-JP" sz="3200" dirty="0">
                <a:latin typeface="+mj-lt"/>
              </a:rPr>
              <a:t>FDA</a:t>
            </a:r>
            <a:r>
              <a:rPr lang="ja-JP" altLang="en-US" sz="3200" dirty="0">
                <a:latin typeface="+mj-lt"/>
              </a:rPr>
              <a:t>認可コンパニオン</a:t>
            </a:r>
            <a:r>
              <a:rPr lang="en-US" altLang="ja-JP" sz="3200" dirty="0">
                <a:latin typeface="+mj-lt"/>
              </a:rPr>
              <a:t>22C3</a:t>
            </a:r>
            <a:r>
              <a:rPr lang="ja-JP" altLang="en-US" sz="3200" dirty="0">
                <a:latin typeface="+mj-lt"/>
              </a:rPr>
              <a:t>抗体）が使用されていたほか、重要なことに</a:t>
            </a:r>
            <a:r>
              <a:rPr lang="en-US" altLang="ja-JP" sz="3200" dirty="0">
                <a:latin typeface="+mj-lt"/>
              </a:rPr>
              <a:t>FDA</a:t>
            </a:r>
            <a:r>
              <a:rPr lang="ja-JP" altLang="en-US" sz="3200" dirty="0">
                <a:latin typeface="+mj-lt"/>
              </a:rPr>
              <a:t>承認</a:t>
            </a:r>
            <a:r>
              <a:rPr lang="en-US" altLang="ja-JP" sz="3200" dirty="0">
                <a:latin typeface="+mj-lt"/>
              </a:rPr>
              <a:t>PD-L1</a:t>
            </a:r>
            <a:r>
              <a:rPr lang="ja-JP" altLang="en-US" sz="3200" dirty="0">
                <a:latin typeface="+mj-lt"/>
              </a:rPr>
              <a:t>診断検査で評価された症例は全体の</a:t>
            </a:r>
            <a:r>
              <a:rPr lang="en-US" altLang="ja-JP" sz="3200" dirty="0">
                <a:latin typeface="+mj-lt"/>
              </a:rPr>
              <a:t>11</a:t>
            </a:r>
            <a:r>
              <a:rPr lang="ja-JP" altLang="en-US" sz="3200" dirty="0">
                <a:latin typeface="+mj-lt"/>
              </a:rPr>
              <a:t>％のみであった。</a:t>
            </a:r>
          </a:p>
          <a:p>
            <a:pPr marL="514350" indent="-514350">
              <a:buFont typeface="+mj-lt"/>
              <a:buAutoNum type="arabicPeriod"/>
            </a:pPr>
            <a:r>
              <a:rPr lang="en-US" altLang="ja-JP" sz="3200" dirty="0">
                <a:latin typeface="+mj-lt"/>
              </a:rPr>
              <a:t>PD-L1</a:t>
            </a:r>
            <a:r>
              <a:rPr lang="ja-JP" altLang="en-US" sz="3200" dirty="0">
                <a:latin typeface="+mj-lt"/>
              </a:rPr>
              <a:t>の発現は主に腫瘍細胞や稀に腫瘍浸潤免疫細胞上で評価したため、分析した細胞のタイプにより解釈も複雑になる</a:t>
            </a:r>
            <a:r>
              <a:rPr lang="en-US" altLang="ja-JP" sz="3200" dirty="0">
                <a:latin typeface="+mj-lt"/>
              </a:rPr>
              <a:t>[61, 65, 79]</a:t>
            </a:r>
            <a:r>
              <a:rPr lang="ja-JP" altLang="en-US" sz="3200" dirty="0">
                <a:latin typeface="+mj-lt"/>
              </a:rPr>
              <a:t>。</a:t>
            </a:r>
          </a:p>
          <a:p>
            <a:pPr marL="514350" indent="-514350">
              <a:buFont typeface="+mj-lt"/>
              <a:buAutoNum type="arabicPeriod"/>
            </a:pPr>
            <a:r>
              <a:rPr lang="ja-JP" altLang="en-US" sz="3200" dirty="0">
                <a:latin typeface="+mj-lt"/>
              </a:rPr>
              <a:t>主な技術的ボトルネックは、成熟した糖化タンパク質に対する抗</a:t>
            </a:r>
            <a:r>
              <a:rPr lang="en-US" altLang="ja-JP" sz="3200" dirty="0">
                <a:latin typeface="+mj-lt"/>
              </a:rPr>
              <a:t>PD-L1</a:t>
            </a:r>
            <a:r>
              <a:rPr lang="ja-JP" altLang="en-US" sz="3200" dirty="0">
                <a:latin typeface="+mj-lt"/>
              </a:rPr>
              <a:t>の感受性が低く</a:t>
            </a:r>
            <a:r>
              <a:rPr lang="en-US" altLang="ja-JP" sz="3200" dirty="0">
                <a:latin typeface="+mj-lt"/>
              </a:rPr>
              <a:t>[88]</a:t>
            </a:r>
            <a:r>
              <a:rPr lang="ja-JP" altLang="en-US" sz="3200" dirty="0">
                <a:latin typeface="+mj-lt"/>
              </a:rPr>
              <a:t>、</a:t>
            </a:r>
            <a:r>
              <a:rPr lang="ja-JP" altLang="en-US" sz="3200" u="sng" dirty="0">
                <a:latin typeface="+mj-lt"/>
              </a:rPr>
              <a:t>甲状腺細胞の細胞膜</a:t>
            </a:r>
            <a:r>
              <a:rPr lang="en-US" altLang="ja-JP" sz="3200" dirty="0">
                <a:latin typeface="+mj-lt"/>
              </a:rPr>
              <a:t>[48, 51]</a:t>
            </a:r>
            <a:r>
              <a:rPr lang="ja-JP" altLang="en-US" sz="3200" u="sng" dirty="0">
                <a:latin typeface="+mj-lt"/>
              </a:rPr>
              <a:t>の主に内側</a:t>
            </a:r>
            <a:r>
              <a:rPr lang="en-US" altLang="ja-JP" sz="3200" dirty="0">
                <a:latin typeface="+mj-lt"/>
              </a:rPr>
              <a:t>[35, 48-52, 89, 90]</a:t>
            </a:r>
            <a:r>
              <a:rPr lang="ja-JP" altLang="en-US" sz="3200" u="sng" dirty="0">
                <a:latin typeface="+mj-lt"/>
              </a:rPr>
              <a:t>で</a:t>
            </a:r>
            <a:r>
              <a:rPr lang="en-US" altLang="ja-JP" sz="3200" u="sng" dirty="0">
                <a:latin typeface="+mj-lt"/>
              </a:rPr>
              <a:t>PD-L1</a:t>
            </a:r>
            <a:r>
              <a:rPr lang="ja-JP" altLang="en-US" sz="3200" u="sng" dirty="0">
                <a:latin typeface="+mj-lt"/>
              </a:rPr>
              <a:t>染色が「偽陰性」</a:t>
            </a:r>
            <a:r>
              <a:rPr lang="ja-JP" altLang="en-US" sz="3200" dirty="0">
                <a:latin typeface="+mj-lt"/>
              </a:rPr>
              <a:t>となることである。したがって成熟した</a:t>
            </a:r>
            <a:r>
              <a:rPr lang="en-US" altLang="ja-JP" sz="3200" dirty="0">
                <a:latin typeface="+mj-lt"/>
              </a:rPr>
              <a:t>PD-L1</a:t>
            </a:r>
            <a:r>
              <a:rPr lang="ja-JP" altLang="en-US" sz="3200" dirty="0">
                <a:latin typeface="+mj-lt"/>
              </a:rPr>
              <a:t>細胞表面タンパク質を認識する新たな抗体との更なるハーモナイゼーションが必要。</a:t>
            </a:r>
          </a:p>
          <a:p>
            <a:pPr marL="514350" indent="-514350">
              <a:buFont typeface="+mj-lt"/>
              <a:buAutoNum type="arabicPeriod"/>
            </a:pPr>
            <a:r>
              <a:rPr lang="ja-JP" altLang="en-US" sz="3200" dirty="0">
                <a:latin typeface="+mj-lt"/>
              </a:rPr>
              <a:t>さらに</a:t>
            </a:r>
            <a:r>
              <a:rPr lang="en-US" altLang="ja-JP" sz="3200" dirty="0">
                <a:latin typeface="+mj-lt"/>
              </a:rPr>
              <a:t>AITD</a:t>
            </a:r>
            <a:r>
              <a:rPr lang="ja-JP" altLang="en-US" sz="3200" dirty="0">
                <a:latin typeface="+mj-lt"/>
              </a:rPr>
              <a:t>や甲状腺癌内での</a:t>
            </a:r>
            <a:r>
              <a:rPr lang="en-US" altLang="ja-JP" sz="3200" dirty="0">
                <a:latin typeface="+mj-lt"/>
              </a:rPr>
              <a:t>PD-L1</a:t>
            </a:r>
            <a:r>
              <a:rPr lang="ja-JP" altLang="en-US" sz="3200" dirty="0">
                <a:latin typeface="+mj-lt"/>
              </a:rPr>
              <a:t>発現の空間的不均一性やダイナミズムは、</a:t>
            </a:r>
            <a:r>
              <a:rPr lang="en-US" altLang="ja-JP" sz="3200" dirty="0">
                <a:latin typeface="+mj-lt"/>
              </a:rPr>
              <a:t>1</a:t>
            </a:r>
            <a:r>
              <a:rPr lang="ja-JP" altLang="en-US" sz="3200" dirty="0">
                <a:latin typeface="+mj-lt"/>
              </a:rPr>
              <a:t>枚の静止画、</a:t>
            </a:r>
            <a:r>
              <a:rPr lang="en-US" altLang="ja-JP" sz="3200" dirty="0">
                <a:latin typeface="+mj-lt"/>
              </a:rPr>
              <a:t>1</a:t>
            </a:r>
            <a:r>
              <a:rPr lang="ja-JP" altLang="en-US" sz="3200" dirty="0">
                <a:latin typeface="+mj-lt"/>
              </a:rPr>
              <a:t>回の生検、</a:t>
            </a:r>
            <a:r>
              <a:rPr lang="en-US" altLang="ja-JP" sz="3200" dirty="0">
                <a:latin typeface="+mj-lt"/>
              </a:rPr>
              <a:t>1</a:t>
            </a:r>
            <a:r>
              <a:rPr lang="ja-JP" altLang="en-US" sz="3200" dirty="0">
                <a:latin typeface="+mj-lt"/>
              </a:rPr>
              <a:t>つの特定の瞬間における染色スコア評価を困難にしている</a:t>
            </a:r>
            <a:r>
              <a:rPr lang="en-US" altLang="ja-JP" sz="3200" dirty="0">
                <a:latin typeface="+mj-lt"/>
              </a:rPr>
              <a:t>[39]</a:t>
            </a:r>
            <a:r>
              <a:rPr lang="ja-JP" altLang="en-US" sz="3200" dirty="0">
                <a:latin typeface="+mj-lt"/>
              </a:rPr>
              <a:t>。リキッド生検での</a:t>
            </a:r>
            <a:r>
              <a:rPr lang="en-US" altLang="ja-JP" sz="3200" dirty="0">
                <a:latin typeface="+mj-lt"/>
              </a:rPr>
              <a:t>PD-L1</a:t>
            </a:r>
            <a:r>
              <a:rPr lang="ja-JP" altLang="en-US" sz="3200" dirty="0">
                <a:latin typeface="+mj-lt"/>
              </a:rPr>
              <a:t>レベルの縦断的モニタリングが、この特定の問題に対抗するうえで有用となりうると考えられる</a:t>
            </a:r>
            <a:r>
              <a:rPr lang="en-US" altLang="ja-JP" sz="3200" dirty="0">
                <a:latin typeface="+mj-lt"/>
              </a:rPr>
              <a:t>[57, 58]</a:t>
            </a:r>
            <a:r>
              <a:rPr lang="ja-JP" altLang="en-US" sz="3200" dirty="0">
                <a:latin typeface="+mj-lt"/>
              </a:rPr>
              <a:t>。</a:t>
            </a:r>
          </a:p>
          <a:p>
            <a:pPr>
              <a:buFont typeface="Wingdings" panose="05000000000000000000" pitchFamily="2" charset="2"/>
              <a:buChar char="l"/>
            </a:pPr>
            <a:r>
              <a:rPr lang="en-US" altLang="ja-JP" sz="3200" dirty="0">
                <a:latin typeface="+mj-lt"/>
              </a:rPr>
              <a:t>PD-L1</a:t>
            </a:r>
            <a:r>
              <a:rPr lang="ja-JP" altLang="en-US" sz="3200" dirty="0">
                <a:latin typeface="+mj-lt"/>
              </a:rPr>
              <a:t>のアッセイをシステマティックに行い、下記に示すような高精度な甲状腺免疫療法を最適に実施するためには、これらの限界を解決することが特に重要。</a:t>
            </a:r>
          </a:p>
        </p:txBody>
      </p:sp>
    </p:spTree>
    <p:extLst>
      <p:ext uri="{BB962C8B-B14F-4D97-AF65-F5344CB8AC3E}">
        <p14:creationId xmlns:p14="http://schemas.microsoft.com/office/powerpoint/2010/main" val="2886347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1077218"/>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甲状腺癌に対する免疫チェックポイント阻害薬による免疫療法の臨床的有効性</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04040" y="1148668"/>
            <a:ext cx="8801690" cy="570933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en-US" altLang="ja-JP" sz="3200" dirty="0">
                <a:latin typeface="+mj-lt"/>
              </a:rPr>
              <a:t>PD-1/PD-L1</a:t>
            </a:r>
            <a:r>
              <a:rPr lang="ja-JP" altLang="en-US" sz="3200" dirty="0">
                <a:latin typeface="+mj-lt"/>
              </a:rPr>
              <a:t>阻害剤の登場により、不治の病と思われていた多くの難治性癌の予後が劇的に変化。</a:t>
            </a:r>
            <a:endParaRPr lang="en-US" altLang="ja-JP" sz="3200" dirty="0">
              <a:latin typeface="+mj-lt"/>
            </a:endParaRPr>
          </a:p>
          <a:p>
            <a:pPr>
              <a:buFont typeface="Wingdings" panose="05000000000000000000" pitchFamily="2" charset="2"/>
              <a:buChar char="l"/>
            </a:pPr>
            <a:r>
              <a:rPr lang="ja-JP" altLang="en-US" sz="3200" dirty="0">
                <a:latin typeface="+mj-lt"/>
              </a:rPr>
              <a:t>高分化甲状腺癌</a:t>
            </a:r>
            <a:r>
              <a:rPr lang="en-US" altLang="ja-JP" sz="3200" dirty="0">
                <a:latin typeface="+mj-lt"/>
              </a:rPr>
              <a:t>WDTC</a:t>
            </a:r>
            <a:r>
              <a:rPr lang="ja-JP" altLang="en-US" sz="3200" dirty="0">
                <a:latin typeface="+mj-lt"/>
              </a:rPr>
              <a:t>の腫瘍微小環境内における</a:t>
            </a:r>
            <a:r>
              <a:rPr lang="en-US" altLang="ja-JP" sz="3200" u="sng" dirty="0">
                <a:latin typeface="+mj-lt"/>
              </a:rPr>
              <a:t>T</a:t>
            </a:r>
            <a:r>
              <a:rPr lang="ja-JP" altLang="en-US" sz="3200" u="sng" dirty="0">
                <a:latin typeface="+mj-lt"/>
              </a:rPr>
              <a:t>リンパ球（</a:t>
            </a:r>
            <a:r>
              <a:rPr lang="en-US" altLang="ja-JP" sz="3200" u="sng" dirty="0">
                <a:latin typeface="+mj-lt"/>
              </a:rPr>
              <a:t>CD8+</a:t>
            </a:r>
            <a:r>
              <a:rPr lang="ja-JP" altLang="en-US" sz="3200" u="sng" dirty="0">
                <a:latin typeface="+mj-lt"/>
              </a:rPr>
              <a:t>、</a:t>
            </a:r>
            <a:r>
              <a:rPr lang="en-US" altLang="ja-JP" sz="3200" u="sng" dirty="0">
                <a:latin typeface="+mj-lt"/>
              </a:rPr>
              <a:t>CD4+</a:t>
            </a:r>
            <a:r>
              <a:rPr lang="ja-JP" altLang="en-US" sz="3200" u="sng" dirty="0">
                <a:latin typeface="+mj-lt"/>
              </a:rPr>
              <a:t>、</a:t>
            </a:r>
            <a:r>
              <a:rPr lang="en-US" altLang="ja-JP" sz="3200" u="sng" dirty="0">
                <a:latin typeface="+mj-lt"/>
              </a:rPr>
              <a:t>FoxP3+</a:t>
            </a:r>
            <a:r>
              <a:rPr lang="ja-JP" altLang="en-US" sz="3200" u="sng" dirty="0">
                <a:latin typeface="+mj-lt"/>
              </a:rPr>
              <a:t>）の高い浸潤は、</a:t>
            </a:r>
            <a:r>
              <a:rPr lang="en-US" altLang="ja-JP" sz="3200" u="sng" dirty="0">
                <a:latin typeface="+mj-lt"/>
              </a:rPr>
              <a:t>PD-L1</a:t>
            </a:r>
            <a:r>
              <a:rPr lang="ja-JP" altLang="en-US" sz="3200" u="sng" dirty="0">
                <a:latin typeface="+mj-lt"/>
              </a:rPr>
              <a:t>発現と正の相関</a:t>
            </a:r>
            <a:r>
              <a:rPr lang="ja-JP" altLang="en-US" sz="3200" dirty="0">
                <a:latin typeface="+mj-lt"/>
              </a:rPr>
              <a:t>があった</a:t>
            </a:r>
            <a:r>
              <a:rPr lang="en-US" altLang="ja-JP" sz="3200" dirty="0">
                <a:latin typeface="+mj-lt"/>
              </a:rPr>
              <a:t>[35</a:t>
            </a:r>
            <a:r>
              <a:rPr lang="ja-JP" altLang="en-US" sz="3200" dirty="0">
                <a:latin typeface="+mj-lt"/>
              </a:rPr>
              <a:t>、</a:t>
            </a:r>
            <a:r>
              <a:rPr lang="en-US" altLang="ja-JP" sz="3200" dirty="0">
                <a:latin typeface="+mj-lt"/>
              </a:rPr>
              <a:t>49</a:t>
            </a:r>
            <a:r>
              <a:rPr lang="ja-JP" altLang="en-US" sz="3200" dirty="0">
                <a:latin typeface="+mj-lt"/>
              </a:rPr>
              <a:t>、</a:t>
            </a:r>
            <a:r>
              <a:rPr lang="en-US" altLang="ja-JP" sz="3200" dirty="0">
                <a:latin typeface="+mj-lt"/>
              </a:rPr>
              <a:t>50]</a:t>
            </a:r>
            <a:r>
              <a:rPr lang="ja-JP" altLang="en-US" sz="3200" dirty="0">
                <a:latin typeface="+mj-lt"/>
              </a:rPr>
              <a:t>。同様に、</a:t>
            </a:r>
            <a:r>
              <a:rPr lang="en-US" altLang="ja-JP" sz="3200" dirty="0">
                <a:latin typeface="+mj-lt"/>
              </a:rPr>
              <a:t>TC</a:t>
            </a:r>
            <a:r>
              <a:rPr lang="ja-JP" altLang="en-US" sz="3200" dirty="0">
                <a:latin typeface="+mj-lt"/>
              </a:rPr>
              <a:t>の</a:t>
            </a:r>
            <a:r>
              <a:rPr lang="en-US" altLang="ja-JP" sz="3200" dirty="0">
                <a:latin typeface="+mj-lt"/>
              </a:rPr>
              <a:t>21.4%</a:t>
            </a:r>
            <a:r>
              <a:rPr lang="ja-JP" altLang="en-US" sz="3200" dirty="0">
                <a:latin typeface="+mj-lt"/>
              </a:rPr>
              <a:t>は、</a:t>
            </a:r>
            <a:r>
              <a:rPr lang="en-US" altLang="ja-JP" sz="3200" dirty="0">
                <a:latin typeface="+mj-lt"/>
              </a:rPr>
              <a:t>PD-L1</a:t>
            </a:r>
            <a:r>
              <a:rPr lang="ja-JP" altLang="en-US" sz="3200" dirty="0">
                <a:latin typeface="+mj-lt"/>
              </a:rPr>
              <a:t>の過剰発現によって</a:t>
            </a:r>
            <a:r>
              <a:rPr lang="en-US" altLang="ja-JP" sz="3200" dirty="0">
                <a:latin typeface="+mj-lt"/>
              </a:rPr>
              <a:t>WDTC</a:t>
            </a:r>
            <a:r>
              <a:rPr lang="ja-JP" altLang="en-US" sz="3200" dirty="0">
                <a:latin typeface="+mj-lt"/>
              </a:rPr>
              <a:t>の進行を同様に助長する可能性のある</a:t>
            </a:r>
            <a:r>
              <a:rPr lang="en-US" altLang="ja-JP" sz="3200" dirty="0">
                <a:latin typeface="+mj-lt"/>
              </a:rPr>
              <a:t>T</a:t>
            </a:r>
            <a:r>
              <a:rPr lang="ja-JP" altLang="en-US" sz="3200" dirty="0">
                <a:latin typeface="+mj-lt"/>
              </a:rPr>
              <a:t>リンパ球が豊富な自己免疫微小環境と共存している</a:t>
            </a:r>
            <a:r>
              <a:rPr lang="en-US" altLang="ja-JP" sz="3200" dirty="0">
                <a:latin typeface="+mj-lt"/>
              </a:rPr>
              <a:t>[35]</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u="sng" dirty="0">
                <a:latin typeface="+mj-lt"/>
              </a:rPr>
              <a:t>微小環境内のリンパ球の高い浸潤は、腫瘍の</a:t>
            </a:r>
            <a:r>
              <a:rPr lang="en-US" altLang="ja-JP" sz="3200" u="sng" dirty="0">
                <a:latin typeface="+mj-lt"/>
              </a:rPr>
              <a:t>PD-L1</a:t>
            </a:r>
            <a:r>
              <a:rPr lang="ja-JP" altLang="en-US" sz="3200" u="sng" dirty="0">
                <a:latin typeface="+mj-lt"/>
              </a:rPr>
              <a:t>過剰発現とともに、多くの固形がんにおける免疫療法の有効性と相関</a:t>
            </a:r>
            <a:r>
              <a:rPr lang="ja-JP" altLang="en-US" sz="3200" dirty="0">
                <a:latin typeface="+mj-lt"/>
              </a:rPr>
              <a:t>する特徴である</a:t>
            </a:r>
            <a:r>
              <a:rPr lang="en-US" altLang="ja-JP" sz="3200" dirty="0">
                <a:latin typeface="+mj-lt"/>
              </a:rPr>
              <a:t>[61, 62, 76, 81]</a:t>
            </a:r>
            <a:r>
              <a:rPr lang="ja-JP" altLang="en-US" sz="3200" dirty="0">
                <a:latin typeface="+mj-lt"/>
              </a:rPr>
              <a:t>。このことは、</a:t>
            </a:r>
            <a:r>
              <a:rPr lang="en-US" altLang="ja-JP" sz="3200" dirty="0">
                <a:latin typeface="+mj-lt"/>
              </a:rPr>
              <a:t>RAI</a:t>
            </a:r>
            <a:r>
              <a:rPr lang="ja-JP" altLang="en-US" sz="3200" dirty="0">
                <a:latin typeface="+mj-lt"/>
              </a:rPr>
              <a:t>に不応性の乳頭癌</a:t>
            </a:r>
            <a:r>
              <a:rPr lang="en-US" altLang="ja-JP" sz="3200" dirty="0">
                <a:latin typeface="+mj-lt"/>
              </a:rPr>
              <a:t>PTC</a:t>
            </a:r>
            <a:r>
              <a:rPr lang="ja-JP" altLang="en-US" sz="3200" dirty="0">
                <a:latin typeface="+mj-lt"/>
              </a:rPr>
              <a:t>患者のサブセットに対する免疫療法の分子基盤を提供する。しかし、当初は、</a:t>
            </a:r>
            <a:r>
              <a:rPr lang="en-US" altLang="ja-JP" sz="3200" dirty="0">
                <a:latin typeface="+mj-lt"/>
              </a:rPr>
              <a:t>TC</a:t>
            </a:r>
            <a:r>
              <a:rPr lang="ja-JP" altLang="en-US" sz="3200" dirty="0">
                <a:latin typeface="+mj-lt"/>
              </a:rPr>
              <a:t>管理における免疫療法の有用性に関して悲観的な意見もあった</a:t>
            </a:r>
            <a:r>
              <a:rPr lang="en-US" altLang="ja-JP" sz="3200" dirty="0">
                <a:latin typeface="+mj-lt"/>
              </a:rPr>
              <a:t>[96, 97]</a:t>
            </a:r>
            <a:r>
              <a:rPr lang="ja-JP" altLang="en-US" sz="3200" dirty="0">
                <a:latin typeface="+mj-lt"/>
              </a:rPr>
              <a:t>。まず何よりも、ほとんどの甲状腺癌は予後良好な</a:t>
            </a:r>
            <a:r>
              <a:rPr lang="en-US" altLang="ja-JP" sz="3200" dirty="0">
                <a:latin typeface="+mj-lt"/>
              </a:rPr>
              <a:t>WDTC</a:t>
            </a:r>
            <a:r>
              <a:rPr lang="ja-JP" altLang="en-US" sz="3200" dirty="0">
                <a:latin typeface="+mj-lt"/>
              </a:rPr>
              <a:t>であり、現在の治療法（主に手術と</a:t>
            </a:r>
            <a:r>
              <a:rPr lang="en-US" altLang="ja-JP" sz="3200" dirty="0">
                <a:latin typeface="+mj-lt"/>
              </a:rPr>
              <a:t>RAI</a:t>
            </a:r>
            <a:r>
              <a:rPr lang="ja-JP" altLang="en-US" sz="3200" dirty="0">
                <a:latin typeface="+mj-lt"/>
              </a:rPr>
              <a:t>）は病気のコントロールに有効であるためである。この戦略と比較して、難治性</a:t>
            </a:r>
            <a:r>
              <a:rPr lang="en-US" altLang="ja-JP" sz="3200" dirty="0">
                <a:latin typeface="+mj-lt"/>
              </a:rPr>
              <a:t>WDTC</a:t>
            </a:r>
            <a:r>
              <a:rPr lang="ja-JP" altLang="en-US" sz="3200" dirty="0">
                <a:latin typeface="+mj-lt"/>
              </a:rPr>
              <a:t>を治療するために</a:t>
            </a:r>
            <a:r>
              <a:rPr lang="en-US" altLang="ja-JP" sz="3200" dirty="0">
                <a:latin typeface="+mj-lt"/>
              </a:rPr>
              <a:t>PD-1/PD-L1</a:t>
            </a:r>
            <a:r>
              <a:rPr lang="ja-JP" altLang="en-US" sz="3200" dirty="0">
                <a:latin typeface="+mj-lt"/>
              </a:rPr>
              <a:t>阻害剤を利用する希少なランダム臨床試験は、その低いネオアンチゲン負荷に伴い、限られた成功に終わった </a:t>
            </a:r>
            <a:r>
              <a:rPr lang="en-US" altLang="ja-JP" sz="3200" dirty="0">
                <a:latin typeface="+mj-lt"/>
              </a:rPr>
              <a:t>[98]</a:t>
            </a:r>
            <a:r>
              <a:rPr lang="ja-JP" altLang="en-US" sz="3200" dirty="0">
                <a:latin typeface="+mj-lt"/>
              </a:rPr>
              <a:t>。同様に、</a:t>
            </a:r>
            <a:r>
              <a:rPr lang="en-US" altLang="ja-JP" sz="3200" dirty="0">
                <a:latin typeface="+mj-lt"/>
              </a:rPr>
              <a:t>ICI</a:t>
            </a:r>
            <a:r>
              <a:rPr lang="ja-JP" altLang="en-US" sz="3200" dirty="0">
                <a:latin typeface="+mj-lt"/>
              </a:rPr>
              <a:t>の臨床的有用性の低さは、患者が重度の前治療を受けたか、</a:t>
            </a:r>
            <a:r>
              <a:rPr lang="en-US" altLang="ja-JP" sz="3200" dirty="0">
                <a:latin typeface="+mj-lt"/>
              </a:rPr>
              <a:t>RAI</a:t>
            </a:r>
            <a:r>
              <a:rPr lang="ja-JP" altLang="en-US" sz="3200" dirty="0">
                <a:latin typeface="+mj-lt"/>
              </a:rPr>
              <a:t>の失敗と疾患の進行の後に選択的に登録されなかったため、慎重に解釈されるべきである。</a:t>
            </a:r>
          </a:p>
        </p:txBody>
      </p:sp>
    </p:spTree>
    <p:extLst>
      <p:ext uri="{BB962C8B-B14F-4D97-AF65-F5344CB8AC3E}">
        <p14:creationId xmlns:p14="http://schemas.microsoft.com/office/powerpoint/2010/main" val="2659522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0"/>
            <a:ext cx="9144000" cy="830997"/>
          </a:xfrm>
          <a:prstGeom prst="rect">
            <a:avLst/>
          </a:prstGeom>
          <a:solidFill>
            <a:schemeClr val="accent1"/>
          </a:solidFill>
        </p:spPr>
        <p:txBody>
          <a:bodyPr wrap="square" rtlCol="0">
            <a:spAutoFit/>
          </a:bodyPr>
          <a:lstStyle/>
          <a:p>
            <a:pPr algn="ctr"/>
            <a:r>
              <a:rPr kumimoji="1" lang="ja-JP" altLang="en-US" sz="4800" b="1" dirty="0">
                <a:solidFill>
                  <a:schemeClr val="bg1"/>
                </a:solidFill>
                <a:latin typeface="ＭＳ Ｐゴシック" panose="020B0600070205080204" pitchFamily="50" charset="-128"/>
                <a:ea typeface="ＭＳ Ｐゴシック" panose="020B0600070205080204" pitchFamily="50" charset="-128"/>
              </a:rPr>
              <a:t>緒言</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16083" y="1107707"/>
            <a:ext cx="8746548" cy="559537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甲状腺は自己免疫および癌に最も多く関与する内分泌腺</a:t>
            </a:r>
            <a:r>
              <a:rPr lang="en-US" altLang="ja-JP" sz="3200" dirty="0">
                <a:latin typeface="+mj-lt"/>
              </a:rPr>
              <a:t>[1, 2]</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世界的にもこれらの病態の発生率増加は公衆衛生学的問題となっている</a:t>
            </a:r>
            <a:r>
              <a:rPr lang="en-US" altLang="ja-JP" sz="3200" dirty="0">
                <a:latin typeface="+mj-lt"/>
              </a:rPr>
              <a:t>[1]</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一見して甲状腺癌（</a:t>
            </a:r>
            <a:r>
              <a:rPr lang="en-US" altLang="ja-JP" sz="3200" dirty="0">
                <a:latin typeface="+mj-lt"/>
              </a:rPr>
              <a:t>TC</a:t>
            </a:r>
            <a:r>
              <a:rPr lang="ja-JP" altLang="en-US" sz="3200" dirty="0">
                <a:latin typeface="+mj-lt"/>
              </a:rPr>
              <a:t>）と自己免疫性甲状腺疾患（</a:t>
            </a:r>
            <a:r>
              <a:rPr lang="en-US" altLang="ja-JP" sz="3200" dirty="0">
                <a:latin typeface="+mj-lt"/>
              </a:rPr>
              <a:t>AITD</a:t>
            </a:r>
            <a:r>
              <a:rPr lang="ja-JP" altLang="en-US" sz="3200" dirty="0">
                <a:latin typeface="+mj-lt"/>
              </a:rPr>
              <a:t>）には正反対の免疫応答が関与（図</a:t>
            </a:r>
            <a:r>
              <a:rPr lang="en-US" altLang="ja-JP" sz="3200" dirty="0">
                <a:latin typeface="+mj-lt"/>
              </a:rPr>
              <a:t>1</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甲状腺癌は免疫攻撃への耐性メカニズムを奪い取ることにより少なくともある程度進行</a:t>
            </a:r>
            <a:r>
              <a:rPr lang="en-US" altLang="ja-JP" sz="3200" dirty="0">
                <a:latin typeface="+mj-lt"/>
              </a:rPr>
              <a:t>[3]</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一方、</a:t>
            </a:r>
            <a:r>
              <a:rPr lang="en-US" altLang="ja-JP" sz="3200" dirty="0">
                <a:latin typeface="+mj-lt"/>
              </a:rPr>
              <a:t>AITD</a:t>
            </a:r>
            <a:r>
              <a:rPr lang="ja-JP" altLang="en-US" sz="3200" dirty="0">
                <a:latin typeface="+mj-lt"/>
              </a:rPr>
              <a:t>は同じ自己免疫寛容メカニズムの崩壊により生じ、過度な免疫応答が甲状腺を損傷させる</a:t>
            </a:r>
            <a:r>
              <a:rPr lang="en-US" altLang="ja-JP" sz="3200" dirty="0">
                <a:latin typeface="+mj-lt"/>
              </a:rPr>
              <a:t>[4]</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特筆すべきは甲状腺癌の発生リスクが</a:t>
            </a:r>
            <a:r>
              <a:rPr lang="en-US" altLang="ja-JP" sz="3200" dirty="0">
                <a:latin typeface="+mj-lt"/>
              </a:rPr>
              <a:t>AITD</a:t>
            </a:r>
            <a:r>
              <a:rPr lang="ja-JP" altLang="en-US" sz="3200" dirty="0">
                <a:latin typeface="+mj-lt"/>
              </a:rPr>
              <a:t>患者において高まることである</a:t>
            </a:r>
            <a:r>
              <a:rPr lang="en-US" altLang="ja-JP" sz="3200" dirty="0">
                <a:latin typeface="+mj-lt"/>
              </a:rPr>
              <a:t>[4]</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免疫チェックポイント阻害薬を用いると、免疫系が再活性化され、</a:t>
            </a:r>
            <a:r>
              <a:rPr lang="en-US" altLang="ja-JP" sz="3200" dirty="0">
                <a:latin typeface="+mj-lt"/>
              </a:rPr>
              <a:t>irAE</a:t>
            </a:r>
            <a:r>
              <a:rPr lang="ja-JP" altLang="en-US" sz="3200" dirty="0">
                <a:latin typeface="+mj-lt"/>
              </a:rPr>
              <a:t>が生じる。これは甲状腺において頻発</a:t>
            </a:r>
            <a:r>
              <a:rPr lang="en-US" altLang="ja-JP" sz="3200" dirty="0">
                <a:latin typeface="+mj-lt"/>
              </a:rPr>
              <a:t>[5]</a:t>
            </a:r>
            <a:r>
              <a:rPr lang="ja-JP" altLang="en-US" sz="3200" dirty="0">
                <a:latin typeface="+mj-lt"/>
              </a:rPr>
              <a:t>。したがって本稿では、癌および自己免疫において重要な</a:t>
            </a:r>
            <a:r>
              <a:rPr lang="en-US" altLang="ja-JP" sz="3200" dirty="0">
                <a:latin typeface="+mj-lt"/>
              </a:rPr>
              <a:t>PD-1/PD-L1</a:t>
            </a:r>
            <a:r>
              <a:rPr lang="ja-JP" altLang="en-US" sz="3200" dirty="0">
                <a:latin typeface="+mj-lt"/>
              </a:rPr>
              <a:t>免疫チェックポイントの関与について甲状腺を軸に概要を記す。</a:t>
            </a:r>
            <a:endParaRPr lang="en-US" altLang="ja-JP" sz="3200" dirty="0">
              <a:latin typeface="+mj-lt"/>
            </a:endParaRPr>
          </a:p>
          <a:p>
            <a:pPr>
              <a:buFont typeface="Wingdings" panose="05000000000000000000" pitchFamily="2" charset="2"/>
              <a:buChar char="l"/>
            </a:pPr>
            <a:r>
              <a:rPr lang="ja-JP" altLang="en-US" sz="3200" dirty="0">
                <a:latin typeface="+mj-lt"/>
              </a:rPr>
              <a:t>これら標的が甲状腺癌</a:t>
            </a:r>
            <a:r>
              <a:rPr lang="en-US" altLang="ja-JP" sz="3200" dirty="0">
                <a:latin typeface="+mj-lt"/>
              </a:rPr>
              <a:t>/</a:t>
            </a:r>
            <a:r>
              <a:rPr lang="ja-JP" altLang="en-US" sz="3200" dirty="0">
                <a:latin typeface="+mj-lt"/>
              </a:rPr>
              <a:t>自己免疫疾患の診断、予後・管理に有用となりうることを説明する（図</a:t>
            </a:r>
            <a:r>
              <a:rPr lang="en-US" altLang="ja-JP" sz="3200" dirty="0">
                <a:latin typeface="+mj-lt"/>
              </a:rPr>
              <a:t>1</a:t>
            </a:r>
            <a:r>
              <a:rPr lang="ja-JP" altLang="en-US" sz="3200" dirty="0">
                <a:latin typeface="+mj-lt"/>
              </a:rPr>
              <a:t>）。</a:t>
            </a:r>
          </a:p>
        </p:txBody>
      </p:sp>
    </p:spTree>
    <p:extLst>
      <p:ext uri="{BB962C8B-B14F-4D97-AF65-F5344CB8AC3E}">
        <p14:creationId xmlns:p14="http://schemas.microsoft.com/office/powerpoint/2010/main" val="1306204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1077218"/>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免疫チェックポイント阻害薬と</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BRAF</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阻害薬の併用は</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BRAFV600E+</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甲状腺癌に対する免疫系を強化する</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04040" y="1148668"/>
            <a:ext cx="8801690" cy="570933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未分化癌</a:t>
            </a:r>
            <a:r>
              <a:rPr lang="en-US" altLang="ja-JP" sz="3200" dirty="0">
                <a:latin typeface="+mj-lt"/>
              </a:rPr>
              <a:t>ATC</a:t>
            </a:r>
            <a:r>
              <a:rPr lang="ja-JP" altLang="en-US" sz="3200" dirty="0">
                <a:latin typeface="+mj-lt"/>
              </a:rPr>
              <a:t>は最も致死性の高い甲状腺癌であり、集中的な化学療法や放射線療法、</a:t>
            </a:r>
            <a:r>
              <a:rPr lang="en-US" altLang="ja-JP" sz="3200" dirty="0">
                <a:latin typeface="+mj-lt"/>
              </a:rPr>
              <a:t>BRAFi</a:t>
            </a:r>
            <a:r>
              <a:rPr lang="ja-JP" altLang="en-US" sz="3200" dirty="0">
                <a:latin typeface="+mj-lt"/>
              </a:rPr>
              <a:t>による標的療法を組み込んでも、通常は数ヵ月間しか生存しない</a:t>
            </a:r>
            <a:r>
              <a:rPr lang="en-US" altLang="ja-JP" sz="3200" dirty="0">
                <a:latin typeface="+mj-lt"/>
              </a:rPr>
              <a:t>[91]</a:t>
            </a:r>
            <a:r>
              <a:rPr lang="ja-JP" altLang="en-US" sz="3200" dirty="0">
                <a:latin typeface="+mj-lt"/>
              </a:rPr>
              <a:t>。最近では</a:t>
            </a:r>
            <a:r>
              <a:rPr lang="en-US" altLang="ja-JP" sz="3200" dirty="0">
                <a:latin typeface="+mj-lt"/>
              </a:rPr>
              <a:t>ATC</a:t>
            </a:r>
            <a:r>
              <a:rPr lang="ja-JP" altLang="en-US" sz="3200" dirty="0">
                <a:latin typeface="+mj-lt"/>
              </a:rPr>
              <a:t>の遺伝子変異量の多さや</a:t>
            </a:r>
            <a:r>
              <a:rPr lang="en-US" altLang="ja-JP" sz="3200" dirty="0">
                <a:latin typeface="+mj-lt"/>
              </a:rPr>
              <a:t>PD-L1</a:t>
            </a:r>
            <a:r>
              <a:rPr lang="ja-JP" altLang="en-US" sz="3200" dirty="0">
                <a:latin typeface="+mj-lt"/>
              </a:rPr>
              <a:t>発現率の高さ、</a:t>
            </a:r>
            <a:r>
              <a:rPr lang="en-US" altLang="ja-JP" sz="3200" dirty="0">
                <a:latin typeface="+mj-lt"/>
              </a:rPr>
              <a:t>TIL</a:t>
            </a:r>
            <a:r>
              <a:rPr lang="ja-JP" altLang="en-US" sz="3200" dirty="0">
                <a:latin typeface="+mj-lt"/>
              </a:rPr>
              <a:t>浸潤率の高さなどの特徴が</a:t>
            </a:r>
            <a:r>
              <a:rPr lang="en-US" altLang="ja-JP" sz="3200" dirty="0">
                <a:latin typeface="+mj-lt"/>
              </a:rPr>
              <a:t>ICI</a:t>
            </a:r>
            <a:r>
              <a:rPr lang="ja-JP" altLang="en-US" sz="3200" dirty="0">
                <a:latin typeface="+mj-lt"/>
              </a:rPr>
              <a:t>の安全性と共に明らかになり</a:t>
            </a:r>
            <a:r>
              <a:rPr lang="en-US" altLang="ja-JP" sz="3200" dirty="0">
                <a:latin typeface="+mj-lt"/>
              </a:rPr>
              <a:t>[98]</a:t>
            </a:r>
            <a:r>
              <a:rPr lang="ja-JP" altLang="en-US" sz="3200" dirty="0">
                <a:latin typeface="+mj-lt"/>
              </a:rPr>
              <a:t>、致死性甲状腺癌に対する免疫療法の使用への関心が新たに高まることとなった</a:t>
            </a:r>
            <a:r>
              <a:rPr lang="en-US" altLang="ja-JP" sz="3200" dirty="0">
                <a:latin typeface="+mj-lt"/>
              </a:rPr>
              <a:t>[100]</a:t>
            </a:r>
            <a:r>
              <a:rPr lang="ja-JP" altLang="en-US" sz="3200" dirty="0">
                <a:latin typeface="+mj-lt"/>
              </a:rPr>
              <a:t>。しかしやはり、</a:t>
            </a:r>
            <a:r>
              <a:rPr lang="en-US" altLang="ja-JP" sz="3200" u="sng" dirty="0">
                <a:latin typeface="+mj-lt"/>
              </a:rPr>
              <a:t>3</a:t>
            </a:r>
            <a:r>
              <a:rPr lang="ja-JP" altLang="en-US" sz="3200" u="sng" dirty="0">
                <a:latin typeface="+mj-lt"/>
              </a:rPr>
              <a:t>件の前向き臨床試験では、</a:t>
            </a:r>
            <a:r>
              <a:rPr lang="en-US" altLang="ja-JP" sz="3200" u="sng" dirty="0">
                <a:latin typeface="+mj-lt"/>
              </a:rPr>
              <a:t>PFS</a:t>
            </a:r>
            <a:r>
              <a:rPr lang="ja-JP" altLang="en-US" sz="3200" u="sng" dirty="0">
                <a:latin typeface="+mj-lt"/>
              </a:rPr>
              <a:t>や</a:t>
            </a:r>
            <a:r>
              <a:rPr lang="en-US" altLang="ja-JP" sz="3200" u="sng" dirty="0">
                <a:latin typeface="+mj-lt"/>
              </a:rPr>
              <a:t>OS</a:t>
            </a:r>
            <a:r>
              <a:rPr lang="ja-JP" altLang="en-US" sz="3200" u="sng" dirty="0">
                <a:latin typeface="+mj-lt"/>
              </a:rPr>
              <a:t>に抗</a:t>
            </a:r>
            <a:r>
              <a:rPr lang="en-US" altLang="ja-JP" sz="3200" u="sng" dirty="0">
                <a:latin typeface="+mj-lt"/>
              </a:rPr>
              <a:t>PD-L1</a:t>
            </a:r>
            <a:r>
              <a:rPr lang="ja-JP" altLang="en-US" sz="3200" u="sng" dirty="0">
                <a:latin typeface="+mj-lt"/>
              </a:rPr>
              <a:t>免疫療法の効果は低い</a:t>
            </a:r>
            <a:r>
              <a:rPr lang="ja-JP" altLang="en-US" sz="3200" dirty="0">
                <a:latin typeface="+mj-lt"/>
              </a:rPr>
              <a:t>ことが示された</a:t>
            </a:r>
            <a:r>
              <a:rPr lang="en-US" altLang="ja-JP" sz="3200" dirty="0">
                <a:latin typeface="+mj-lt"/>
              </a:rPr>
              <a:t>[29, 101-104]</a:t>
            </a:r>
            <a:r>
              <a:rPr lang="ja-JP" altLang="en-US" sz="3200" dirty="0">
                <a:latin typeface="+mj-lt"/>
              </a:rPr>
              <a:t>。</a:t>
            </a:r>
          </a:p>
          <a:p>
            <a:pPr>
              <a:buFont typeface="Wingdings" panose="05000000000000000000" pitchFamily="2" charset="2"/>
              <a:buChar char="l"/>
            </a:pPr>
            <a:r>
              <a:rPr lang="ja-JP" altLang="en-US" sz="3200" dirty="0">
                <a:latin typeface="+mj-lt"/>
              </a:rPr>
              <a:t>現在行われている挑戦は耐性や有害事象を抑えながら</a:t>
            </a:r>
            <a:r>
              <a:rPr lang="en-US" altLang="ja-JP" sz="3200" dirty="0">
                <a:latin typeface="+mj-lt"/>
              </a:rPr>
              <a:t>ICI</a:t>
            </a:r>
            <a:r>
              <a:rPr lang="ja-JP" altLang="en-US" sz="3200" dirty="0">
                <a:latin typeface="+mj-lt"/>
              </a:rPr>
              <a:t>の有効性を向上させることである。</a:t>
            </a:r>
            <a:endParaRPr lang="en-US" altLang="ja-JP" sz="3200" dirty="0">
              <a:latin typeface="+mj-lt"/>
            </a:endParaRPr>
          </a:p>
          <a:p>
            <a:pPr>
              <a:buFont typeface="Wingdings" panose="05000000000000000000" pitchFamily="2" charset="2"/>
              <a:buChar char="l"/>
            </a:pPr>
            <a:r>
              <a:rPr lang="ja-JP" altLang="en-US" sz="3200" dirty="0">
                <a:latin typeface="+mj-lt"/>
              </a:rPr>
              <a:t>最初に単剤療法が失敗したため、現在は侵襲性の高い</a:t>
            </a:r>
            <a:r>
              <a:rPr lang="en-US" altLang="ja-JP" sz="3200" dirty="0">
                <a:latin typeface="+mj-lt"/>
              </a:rPr>
              <a:t>TC</a:t>
            </a:r>
            <a:r>
              <a:rPr lang="ja-JP" altLang="en-US" sz="3200" dirty="0">
                <a:latin typeface="+mj-lt"/>
              </a:rPr>
              <a:t>患者に対する</a:t>
            </a:r>
            <a:r>
              <a:rPr lang="en-US" altLang="ja-JP" sz="3200" u="sng" dirty="0">
                <a:latin typeface="+mj-lt"/>
              </a:rPr>
              <a:t>ICI</a:t>
            </a:r>
            <a:r>
              <a:rPr lang="ja-JP" altLang="en-US" sz="3200" u="sng" dirty="0">
                <a:latin typeface="+mj-lt"/>
              </a:rPr>
              <a:t>の併用療法</a:t>
            </a:r>
            <a:r>
              <a:rPr lang="ja-JP" altLang="en-US" sz="3200" dirty="0">
                <a:latin typeface="+mj-lt"/>
              </a:rPr>
              <a:t>に関する検証が増えている。しかし</a:t>
            </a:r>
            <a:r>
              <a:rPr lang="en-US" altLang="ja-JP" sz="3200" dirty="0">
                <a:latin typeface="+mj-lt"/>
              </a:rPr>
              <a:t>ICI</a:t>
            </a:r>
            <a:r>
              <a:rPr lang="ja-JP" altLang="en-US" sz="3200" dirty="0">
                <a:latin typeface="+mj-lt"/>
              </a:rPr>
              <a:t>と放射線療法もしくは化学療法との組み合わせは</a:t>
            </a:r>
            <a:r>
              <a:rPr lang="en-US" altLang="ja-JP" sz="3200" dirty="0">
                <a:latin typeface="+mj-lt"/>
              </a:rPr>
              <a:t>ATC</a:t>
            </a:r>
            <a:r>
              <a:rPr lang="ja-JP" altLang="en-US" sz="3200" dirty="0">
                <a:latin typeface="+mj-lt"/>
              </a:rPr>
              <a:t>に対して効果が薄い一方で</a:t>
            </a:r>
            <a:r>
              <a:rPr lang="en-US" altLang="ja-JP" sz="3200" dirty="0">
                <a:latin typeface="+mj-lt"/>
              </a:rPr>
              <a:t>[103, 104]</a:t>
            </a:r>
            <a:r>
              <a:rPr lang="ja-JP" altLang="en-US" sz="3200" dirty="0">
                <a:latin typeface="+mj-lt"/>
              </a:rPr>
              <a:t>、</a:t>
            </a:r>
            <a:r>
              <a:rPr lang="ja-JP" altLang="en-US" sz="3200" u="sng" dirty="0">
                <a:latin typeface="+mj-lt"/>
              </a:rPr>
              <a:t>癌遺伝子</a:t>
            </a:r>
            <a:r>
              <a:rPr lang="en-US" altLang="ja-JP" sz="3200" u="sng" dirty="0">
                <a:latin typeface="+mj-lt"/>
              </a:rPr>
              <a:t>BRAFV600E</a:t>
            </a:r>
            <a:r>
              <a:rPr lang="ja-JP" altLang="en-US" sz="3200" u="sng" dirty="0">
                <a:latin typeface="+mj-lt"/>
              </a:rPr>
              <a:t>は</a:t>
            </a:r>
            <a:r>
              <a:rPr lang="en-US" altLang="ja-JP" sz="3200" u="sng" dirty="0">
                <a:latin typeface="+mj-lt"/>
              </a:rPr>
              <a:t>TC</a:t>
            </a:r>
            <a:r>
              <a:rPr lang="ja-JP" altLang="en-US" sz="3200" u="sng" dirty="0">
                <a:latin typeface="+mj-lt"/>
              </a:rPr>
              <a:t>において</a:t>
            </a:r>
            <a:r>
              <a:rPr lang="en-US" altLang="ja-JP" sz="3200" u="sng" dirty="0">
                <a:latin typeface="+mj-lt"/>
              </a:rPr>
              <a:t>PD-1/PD-L1</a:t>
            </a:r>
            <a:r>
              <a:rPr lang="ja-JP" altLang="en-US" sz="3200" u="sng" dirty="0">
                <a:latin typeface="+mj-lt"/>
              </a:rPr>
              <a:t>の過剰発現を制御することが示された</a:t>
            </a:r>
            <a:r>
              <a:rPr lang="en-US" altLang="ja-JP" sz="3200" dirty="0">
                <a:latin typeface="+mj-lt"/>
              </a:rPr>
              <a:t>[35, 62, 67, 69, 70, 75, 105]</a:t>
            </a:r>
            <a:r>
              <a:rPr lang="ja-JP" altLang="en-US" sz="3200" dirty="0">
                <a:latin typeface="+mj-lt"/>
              </a:rPr>
              <a:t>。</a:t>
            </a:r>
            <a:r>
              <a:rPr lang="en-US" altLang="ja-JP" sz="3200" dirty="0">
                <a:latin typeface="+mj-lt"/>
              </a:rPr>
              <a:t>BRAFV600E</a:t>
            </a:r>
            <a:r>
              <a:rPr lang="ja-JP" altLang="en-US" sz="3200" dirty="0">
                <a:latin typeface="+mj-lt"/>
              </a:rPr>
              <a:t>と</a:t>
            </a:r>
            <a:r>
              <a:rPr lang="en-US" altLang="ja-JP" sz="3200" dirty="0">
                <a:latin typeface="+mj-lt"/>
              </a:rPr>
              <a:t>PD-L1</a:t>
            </a:r>
            <a:r>
              <a:rPr lang="ja-JP" altLang="en-US" sz="3200" dirty="0">
                <a:latin typeface="+mj-lt"/>
              </a:rPr>
              <a:t>・</a:t>
            </a:r>
            <a:r>
              <a:rPr lang="en-US" altLang="ja-JP" sz="3200" dirty="0">
                <a:latin typeface="+mj-lt"/>
              </a:rPr>
              <a:t>PD-1</a:t>
            </a:r>
            <a:r>
              <a:rPr lang="ja-JP" altLang="en-US" sz="3200" dirty="0">
                <a:latin typeface="+mj-lt"/>
              </a:rPr>
              <a:t>発現の間の正の相関性は臨床的にきわめて重要であり、</a:t>
            </a:r>
            <a:r>
              <a:rPr lang="en-US" altLang="ja-JP" sz="3200" dirty="0">
                <a:latin typeface="+mj-lt"/>
              </a:rPr>
              <a:t>ICI</a:t>
            </a:r>
            <a:r>
              <a:rPr lang="ja-JP" altLang="en-US" sz="3200" dirty="0">
                <a:latin typeface="+mj-lt"/>
              </a:rPr>
              <a:t>と</a:t>
            </a:r>
            <a:r>
              <a:rPr lang="en-US" altLang="ja-JP" sz="3200" dirty="0">
                <a:latin typeface="+mj-lt"/>
              </a:rPr>
              <a:t>BRAFi</a:t>
            </a:r>
            <a:r>
              <a:rPr lang="ja-JP" altLang="en-US" sz="3200" dirty="0">
                <a:latin typeface="+mj-lt"/>
              </a:rPr>
              <a:t>の併用療法への</a:t>
            </a:r>
            <a:r>
              <a:rPr lang="en-US" altLang="ja-JP" sz="3200" dirty="0">
                <a:latin typeface="+mj-lt"/>
              </a:rPr>
              <a:t>TC</a:t>
            </a:r>
            <a:r>
              <a:rPr lang="ja-JP" altLang="en-US" sz="3200" dirty="0">
                <a:latin typeface="+mj-lt"/>
              </a:rPr>
              <a:t>患者の選択に利用できる可能性がある。</a:t>
            </a:r>
            <a:endParaRPr lang="en-US" altLang="ja-JP" sz="3200" dirty="0">
              <a:latin typeface="+mj-lt"/>
            </a:endParaRPr>
          </a:p>
          <a:p>
            <a:pPr>
              <a:buFont typeface="Wingdings" panose="05000000000000000000" pitchFamily="2" charset="2"/>
              <a:buChar char="l"/>
            </a:pPr>
            <a:r>
              <a:rPr lang="ja-JP" altLang="en-US" sz="3200" dirty="0">
                <a:latin typeface="+mj-lt"/>
              </a:rPr>
              <a:t>単剤療法よりも</a:t>
            </a:r>
            <a:r>
              <a:rPr lang="en-US" altLang="ja-JP" sz="3200" u="sng" dirty="0">
                <a:latin typeface="+mj-lt"/>
              </a:rPr>
              <a:t>ICI</a:t>
            </a:r>
            <a:r>
              <a:rPr lang="ja-JP" altLang="en-US" sz="3200" u="sng" dirty="0">
                <a:latin typeface="+mj-lt"/>
              </a:rPr>
              <a:t>と</a:t>
            </a:r>
            <a:r>
              <a:rPr lang="en-US" altLang="ja-JP" sz="3200" u="sng" dirty="0">
                <a:latin typeface="+mj-lt"/>
              </a:rPr>
              <a:t>BRAFi</a:t>
            </a:r>
            <a:r>
              <a:rPr lang="ja-JP" altLang="en-US" sz="3200" u="sng" dirty="0">
                <a:latin typeface="+mj-lt"/>
              </a:rPr>
              <a:t>の併用療法の方が</a:t>
            </a:r>
            <a:r>
              <a:rPr lang="en-US" altLang="ja-JP" sz="3200" u="sng" dirty="0">
                <a:latin typeface="+mj-lt"/>
              </a:rPr>
              <a:t>PFS</a:t>
            </a:r>
            <a:r>
              <a:rPr lang="ja-JP" altLang="en-US" sz="3200" u="sng" dirty="0">
                <a:latin typeface="+mj-lt"/>
              </a:rPr>
              <a:t>および</a:t>
            </a:r>
            <a:r>
              <a:rPr lang="en-US" altLang="ja-JP" sz="3200" u="sng" dirty="0">
                <a:latin typeface="+mj-lt"/>
              </a:rPr>
              <a:t>OS</a:t>
            </a:r>
            <a:r>
              <a:rPr lang="ja-JP" altLang="en-US" sz="3200" u="sng" dirty="0">
                <a:latin typeface="+mj-lt"/>
              </a:rPr>
              <a:t>が優れていた</a:t>
            </a:r>
            <a:r>
              <a:rPr lang="ja-JP" altLang="en-US" sz="3200" dirty="0">
                <a:latin typeface="+mj-lt"/>
              </a:rPr>
              <a:t>ことが示されている。</a:t>
            </a:r>
            <a:r>
              <a:rPr lang="ja-JP" altLang="en-US" sz="3200" u="sng" dirty="0">
                <a:latin typeface="+mj-lt"/>
              </a:rPr>
              <a:t>難治性</a:t>
            </a:r>
            <a:r>
              <a:rPr lang="en-US" altLang="ja-JP" sz="3200" u="sng" dirty="0">
                <a:latin typeface="+mj-lt"/>
              </a:rPr>
              <a:t>BRAFV600E+ATC</a:t>
            </a:r>
            <a:r>
              <a:rPr lang="ja-JP" altLang="en-US" sz="3200" u="sng" dirty="0">
                <a:latin typeface="+mj-lt"/>
              </a:rPr>
              <a:t>患者の</a:t>
            </a:r>
            <a:r>
              <a:rPr lang="en-US" altLang="ja-JP" sz="3200" u="sng" dirty="0">
                <a:latin typeface="+mj-lt"/>
              </a:rPr>
              <a:t>30</a:t>
            </a:r>
            <a:r>
              <a:rPr lang="ja-JP" altLang="en-US" sz="3200" u="sng" dirty="0">
                <a:latin typeface="+mj-lt"/>
              </a:rPr>
              <a:t>％はこの併用により完全寛解や長期的寛解を達成し、既存のあらゆる治療で見られなかった目覚ましい結果が得られた</a:t>
            </a:r>
            <a:r>
              <a:rPr lang="en-US" altLang="ja-JP" sz="3200" dirty="0">
                <a:latin typeface="+mj-lt"/>
              </a:rPr>
              <a:t>[29, 101, 102]</a:t>
            </a:r>
            <a:r>
              <a:rPr lang="ja-JP" altLang="en-US" sz="3200" dirty="0">
                <a:latin typeface="+mj-lt"/>
              </a:rPr>
              <a:t>。この最初の成功に基づいて、動物モデルを用いた研究では、有効性の低かった単剤療法と比較し</a:t>
            </a:r>
            <a:r>
              <a:rPr lang="en-US" altLang="ja-JP" sz="3200" dirty="0">
                <a:latin typeface="+mj-lt"/>
              </a:rPr>
              <a:t>BRAFi +ICI</a:t>
            </a:r>
            <a:r>
              <a:rPr lang="ja-JP" altLang="en-US" sz="3200" dirty="0">
                <a:latin typeface="+mj-lt"/>
              </a:rPr>
              <a:t>の併用では腫瘍の顕著な縮小と</a:t>
            </a:r>
            <a:r>
              <a:rPr lang="en-US" altLang="ja-JP" sz="3200" dirty="0">
                <a:latin typeface="+mj-lt"/>
              </a:rPr>
              <a:t>OS</a:t>
            </a:r>
            <a:r>
              <a:rPr lang="ja-JP" altLang="en-US" sz="3200" dirty="0">
                <a:latin typeface="+mj-lt"/>
              </a:rPr>
              <a:t>の改善が認められた</a:t>
            </a:r>
            <a:r>
              <a:rPr lang="en-US" altLang="ja-JP" sz="3200" dirty="0">
                <a:latin typeface="+mj-lt"/>
              </a:rPr>
              <a:t>[51, 89, 90]</a:t>
            </a:r>
            <a:r>
              <a:rPr lang="ja-JP" altLang="en-US" sz="3200" dirty="0">
                <a:latin typeface="+mj-lt"/>
              </a:rPr>
              <a:t>。</a:t>
            </a:r>
          </a:p>
        </p:txBody>
      </p:sp>
    </p:spTree>
    <p:extLst>
      <p:ext uri="{BB962C8B-B14F-4D97-AF65-F5344CB8AC3E}">
        <p14:creationId xmlns:p14="http://schemas.microsoft.com/office/powerpoint/2010/main" val="3093250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1077218"/>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分子的視点から、</a:t>
            </a:r>
            <a:r>
              <a:rPr kumimoji="1" lang="en-US" altLang="ja-JP" sz="3200" b="1" dirty="0" err="1">
                <a:solidFill>
                  <a:schemeClr val="bg1"/>
                </a:solidFill>
                <a:latin typeface="ＭＳ Ｐゴシック" panose="020B0600070205080204" pitchFamily="50" charset="-128"/>
                <a:ea typeface="ＭＳ Ｐゴシック" panose="020B0600070205080204" pitchFamily="50" charset="-128"/>
              </a:rPr>
              <a:t>BRAFi+ICI</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の併用療法による抗腫瘍作用をどのように説明できるか。</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113354" y="1080655"/>
            <a:ext cx="8801690" cy="577734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en-US" altLang="ja-JP" sz="1600" dirty="0">
                <a:latin typeface="+mj-lt"/>
              </a:rPr>
              <a:t>BRAFi</a:t>
            </a:r>
            <a:r>
              <a:rPr lang="ja-JP" altLang="en-US" sz="1600" dirty="0">
                <a:latin typeface="+mj-lt"/>
              </a:rPr>
              <a:t>は、腫瘍細胞が増殖し生存するための癌遺伝子依存性を利用し、</a:t>
            </a:r>
            <a:r>
              <a:rPr lang="ja-JP" altLang="en-US" sz="1600" u="sng" dirty="0">
                <a:latin typeface="+mj-lt"/>
              </a:rPr>
              <a:t>癌遺伝子</a:t>
            </a:r>
            <a:r>
              <a:rPr lang="en-US" altLang="ja-JP" sz="1600" u="sng" dirty="0">
                <a:latin typeface="+mj-lt"/>
              </a:rPr>
              <a:t>BRAFV600E</a:t>
            </a:r>
            <a:r>
              <a:rPr lang="ja-JP" altLang="en-US" sz="1600" u="sng" dirty="0">
                <a:latin typeface="+mj-lt"/>
              </a:rPr>
              <a:t>を擁する腫瘍細胞を標的とし死滅</a:t>
            </a:r>
            <a:r>
              <a:rPr lang="ja-JP" altLang="en-US" sz="1600" dirty="0">
                <a:latin typeface="+mj-lt"/>
              </a:rPr>
              <a:t>させる。同様に、</a:t>
            </a:r>
            <a:r>
              <a:rPr lang="ja-JP" altLang="en-US" sz="1600" u="sng" dirty="0">
                <a:latin typeface="+mj-lt"/>
              </a:rPr>
              <a:t>癌遺伝子</a:t>
            </a:r>
            <a:r>
              <a:rPr lang="en-US" altLang="ja-JP" sz="1600" u="sng" dirty="0">
                <a:latin typeface="+mj-lt"/>
              </a:rPr>
              <a:t>BRAF</a:t>
            </a:r>
            <a:r>
              <a:rPr lang="ja-JP" altLang="en-US" sz="1600" u="sng" dirty="0">
                <a:latin typeface="+mj-lt"/>
              </a:rPr>
              <a:t>の下流標的、</a:t>
            </a:r>
            <a:r>
              <a:rPr lang="en-US" altLang="ja-JP" sz="1600" u="sng" dirty="0">
                <a:latin typeface="+mj-lt"/>
              </a:rPr>
              <a:t>PD-L1</a:t>
            </a:r>
            <a:r>
              <a:rPr lang="ja-JP" altLang="en-US" sz="1600" u="sng" dirty="0">
                <a:latin typeface="+mj-lt"/>
              </a:rPr>
              <a:t>の発現が腫瘍細胞表面上で減少する可能性</a:t>
            </a:r>
            <a:r>
              <a:rPr lang="ja-JP" altLang="en-US" sz="1600" dirty="0">
                <a:latin typeface="+mj-lt"/>
              </a:rPr>
              <a:t>。この場合、</a:t>
            </a:r>
            <a:r>
              <a:rPr lang="en-US" altLang="ja-JP" sz="1600" dirty="0">
                <a:latin typeface="+mj-lt"/>
              </a:rPr>
              <a:t>BRAFi</a:t>
            </a:r>
            <a:r>
              <a:rPr lang="ja-JP" altLang="en-US" sz="1600" dirty="0">
                <a:latin typeface="+mj-lt"/>
              </a:rPr>
              <a:t>療法が奏功し腫瘍は対抗するため、併用により抗腫瘍効果が追加されることはない。</a:t>
            </a:r>
          </a:p>
          <a:p>
            <a:pPr>
              <a:buFont typeface="Wingdings" panose="05000000000000000000" pitchFamily="2" charset="2"/>
              <a:buChar char="l"/>
            </a:pPr>
            <a:r>
              <a:rPr lang="ja-JP" altLang="en-US" sz="1600" dirty="0">
                <a:latin typeface="+mj-lt"/>
              </a:rPr>
              <a:t>しかし</a:t>
            </a:r>
            <a:r>
              <a:rPr lang="en-US" altLang="ja-JP" sz="1600" dirty="0">
                <a:latin typeface="+mj-lt"/>
              </a:rPr>
              <a:t>BRAFi</a:t>
            </a:r>
            <a:r>
              <a:rPr lang="ja-JP" altLang="en-US" sz="1600" dirty="0">
                <a:latin typeface="+mj-lt"/>
              </a:rPr>
              <a:t>標的療法のみでは効果が十分とはいえず、</a:t>
            </a:r>
            <a:r>
              <a:rPr lang="ja-JP" altLang="en-US" sz="1600" u="sng" dirty="0">
                <a:latin typeface="+mj-lt"/>
              </a:rPr>
              <a:t>腫瘍</a:t>
            </a:r>
            <a:r>
              <a:rPr lang="en-US" altLang="ja-JP" sz="1600" u="sng" dirty="0">
                <a:latin typeface="+mj-lt"/>
              </a:rPr>
              <a:t>PD-L1</a:t>
            </a:r>
            <a:r>
              <a:rPr lang="ja-JP" altLang="en-US" sz="1600" u="sng" dirty="0">
                <a:latin typeface="+mj-lt"/>
              </a:rPr>
              <a:t>発現は高確率で持続</a:t>
            </a:r>
            <a:r>
              <a:rPr lang="en-US" altLang="ja-JP" sz="1600" dirty="0">
                <a:latin typeface="+mj-lt"/>
              </a:rPr>
              <a:t>[66, 106, 107]</a:t>
            </a:r>
            <a:r>
              <a:rPr lang="ja-JP" altLang="en-US" sz="1600" dirty="0">
                <a:latin typeface="+mj-lt"/>
              </a:rPr>
              <a:t>。これらの興味深い結果から上述の抵抗性のメカニズムに関していくつかの仮説が生まれている。これには①腫瘍抵抗性の急速な発生、②ポリクローナルな腫瘍不均一性、③腫瘍血管新生の少なさがある</a:t>
            </a:r>
            <a:r>
              <a:rPr lang="en-US" altLang="ja-JP" sz="1600" dirty="0">
                <a:latin typeface="+mj-lt"/>
              </a:rPr>
              <a:t>[109]</a:t>
            </a:r>
            <a:r>
              <a:rPr lang="ja-JP" altLang="en-US" sz="1600" dirty="0">
                <a:latin typeface="+mj-lt"/>
              </a:rPr>
              <a:t>。これらはすべて</a:t>
            </a:r>
            <a:r>
              <a:rPr lang="en-US" altLang="ja-JP" sz="1600" dirty="0">
                <a:latin typeface="+mj-lt"/>
              </a:rPr>
              <a:t>MAPK</a:t>
            </a:r>
            <a:r>
              <a:rPr lang="ja-JP" altLang="en-US" sz="1600" dirty="0">
                <a:latin typeface="+mj-lt"/>
              </a:rPr>
              <a:t>経路の本質的活性化および</a:t>
            </a:r>
            <a:r>
              <a:rPr lang="en-US" altLang="ja-JP" sz="1600" dirty="0">
                <a:latin typeface="+mj-lt"/>
              </a:rPr>
              <a:t>PD-L1</a:t>
            </a:r>
            <a:r>
              <a:rPr lang="ja-JP" altLang="en-US" sz="1600" dirty="0">
                <a:latin typeface="+mj-lt"/>
              </a:rPr>
              <a:t>の下流発現と関連している。</a:t>
            </a:r>
          </a:p>
          <a:p>
            <a:pPr>
              <a:buFont typeface="Wingdings" panose="05000000000000000000" pitchFamily="2" charset="2"/>
              <a:buChar char="l"/>
            </a:pPr>
            <a:r>
              <a:rPr lang="ja-JP" altLang="en-US" sz="1600" dirty="0">
                <a:latin typeface="+mj-lt"/>
              </a:rPr>
              <a:t>癌細胞は死滅する際に腫瘍の微小環境内に腫瘍抗原を放出すると示唆。食細胞（樹状細胞やマクロファージ等）は、動員されるとこれらの腫瘍抗原を取り込み、抗原が提示され、</a:t>
            </a:r>
            <a:r>
              <a:rPr lang="en-US" altLang="ja-JP" sz="1600" dirty="0">
                <a:latin typeface="+mj-lt"/>
              </a:rPr>
              <a:t>T</a:t>
            </a:r>
            <a:r>
              <a:rPr lang="ja-JP" altLang="en-US" sz="1600" dirty="0">
                <a:latin typeface="+mj-lt"/>
              </a:rPr>
              <a:t>細胞はプライミングされる</a:t>
            </a:r>
            <a:r>
              <a:rPr lang="en-US" altLang="ja-JP" sz="1600" dirty="0">
                <a:latin typeface="+mj-lt"/>
              </a:rPr>
              <a:t>[110]</a:t>
            </a:r>
            <a:r>
              <a:rPr lang="ja-JP" altLang="en-US" sz="1600" dirty="0">
                <a:latin typeface="+mj-lt"/>
              </a:rPr>
              <a:t>。</a:t>
            </a:r>
            <a:endParaRPr lang="en-US" altLang="ja-JP" sz="1600" dirty="0">
              <a:latin typeface="+mj-lt"/>
            </a:endParaRPr>
          </a:p>
          <a:p>
            <a:pPr>
              <a:buFont typeface="Wingdings" panose="05000000000000000000" pitchFamily="2" charset="2"/>
              <a:buChar char="l"/>
            </a:pPr>
            <a:r>
              <a:rPr lang="ja-JP" altLang="en-US" sz="1600" dirty="0">
                <a:latin typeface="+mj-lt"/>
              </a:rPr>
              <a:t>したがって</a:t>
            </a:r>
            <a:r>
              <a:rPr lang="en-US" altLang="ja-JP" sz="1600" u="sng" dirty="0">
                <a:latin typeface="+mj-lt"/>
              </a:rPr>
              <a:t>BRAFi</a:t>
            </a:r>
            <a:r>
              <a:rPr lang="ja-JP" altLang="en-US" sz="1600" u="sng" dirty="0">
                <a:latin typeface="+mj-lt"/>
              </a:rPr>
              <a:t>は免疫原性細胞死を誘発</a:t>
            </a:r>
            <a:r>
              <a:rPr lang="ja-JP" altLang="en-US" sz="1600" dirty="0">
                <a:latin typeface="+mj-lt"/>
              </a:rPr>
              <a:t>し、それが、最初の</a:t>
            </a:r>
            <a:r>
              <a:rPr lang="en-US" altLang="ja-JP" sz="1600" u="sng" dirty="0">
                <a:latin typeface="+mj-lt"/>
              </a:rPr>
              <a:t> </a:t>
            </a:r>
            <a:r>
              <a:rPr lang="en-US" altLang="ja-JP" sz="1600" dirty="0">
                <a:latin typeface="+mj-lt"/>
              </a:rPr>
              <a:t>[111]</a:t>
            </a:r>
            <a:r>
              <a:rPr lang="ja-JP" altLang="en-US" sz="1600" dirty="0">
                <a:latin typeface="+mj-lt"/>
              </a:rPr>
              <a:t>。そのため、チロシンキナーゼ</a:t>
            </a:r>
            <a:r>
              <a:rPr lang="en-US" altLang="ja-JP" sz="1600" u="sng" dirty="0">
                <a:latin typeface="+mj-lt"/>
              </a:rPr>
              <a:t>BRAFi</a:t>
            </a:r>
            <a:r>
              <a:rPr lang="ja-JP" altLang="en-US" sz="1600" u="sng" dirty="0">
                <a:latin typeface="+mj-lt"/>
              </a:rPr>
              <a:t>治療で生存した残存腫瘍細胞に対して細胞毒性免疫応答を促す</a:t>
            </a:r>
            <a:r>
              <a:rPr lang="ja-JP" altLang="en-US" sz="1600" dirty="0">
                <a:latin typeface="+mj-lt"/>
              </a:rPr>
              <a:t>阻害薬（</a:t>
            </a:r>
            <a:r>
              <a:rPr lang="en-US" altLang="ja-JP" sz="1600" dirty="0">
                <a:latin typeface="+mj-lt"/>
              </a:rPr>
              <a:t>KI</a:t>
            </a:r>
            <a:r>
              <a:rPr lang="ja-JP" altLang="en-US" sz="1600" dirty="0">
                <a:latin typeface="+mj-lt"/>
              </a:rPr>
              <a:t>）</a:t>
            </a:r>
            <a:r>
              <a:rPr lang="ja-JP" altLang="en-US" sz="1600" u="sng" dirty="0">
                <a:latin typeface="+mj-lt"/>
              </a:rPr>
              <a:t>クリゾチニブ（</a:t>
            </a:r>
            <a:r>
              <a:rPr lang="en-US" altLang="ja-JP" sz="1600" u="sng" dirty="0">
                <a:latin typeface="+mj-lt"/>
              </a:rPr>
              <a:t>ALK-ROS1</a:t>
            </a:r>
            <a:r>
              <a:rPr lang="ja-JP" altLang="en-US" sz="1600" u="sng" dirty="0">
                <a:latin typeface="+mj-lt"/>
              </a:rPr>
              <a:t>阻害剤）による免疫原性細胞死</a:t>
            </a:r>
            <a:r>
              <a:rPr lang="ja-JP" altLang="en-US" sz="1600" dirty="0">
                <a:latin typeface="+mj-lt"/>
              </a:rPr>
              <a:t>に関する最近のエビデンスに特に注目が集まっている</a:t>
            </a:r>
            <a:r>
              <a:rPr lang="en-US" altLang="ja-JP" sz="1600" dirty="0">
                <a:latin typeface="+mj-lt"/>
              </a:rPr>
              <a:t>[112]</a:t>
            </a:r>
            <a:r>
              <a:rPr lang="ja-JP" altLang="en-US" sz="1600" dirty="0">
                <a:latin typeface="+mj-lt"/>
              </a:rPr>
              <a:t>。腫瘍細胞の他にも、過去</a:t>
            </a:r>
            <a:r>
              <a:rPr lang="en-US" altLang="ja-JP" sz="1600" dirty="0">
                <a:latin typeface="+mj-lt"/>
              </a:rPr>
              <a:t>10</a:t>
            </a:r>
            <a:r>
              <a:rPr lang="ja-JP" altLang="en-US" sz="1600" dirty="0">
                <a:latin typeface="+mj-lt"/>
              </a:rPr>
              <a:t>年間のうちに、</a:t>
            </a:r>
            <a:r>
              <a:rPr lang="en-US" altLang="ja-JP" sz="1600" dirty="0">
                <a:latin typeface="+mj-lt"/>
              </a:rPr>
              <a:t>BRAFi</a:t>
            </a:r>
            <a:r>
              <a:rPr lang="ja-JP" altLang="en-US" sz="1600" dirty="0">
                <a:latin typeface="+mj-lt"/>
              </a:rPr>
              <a:t>は</a:t>
            </a:r>
            <a:r>
              <a:rPr lang="en-US" altLang="ja-JP" sz="1600" dirty="0">
                <a:latin typeface="+mj-lt"/>
              </a:rPr>
              <a:t>WTBRAF</a:t>
            </a:r>
            <a:r>
              <a:rPr lang="ja-JP" altLang="en-US" sz="1600" dirty="0">
                <a:latin typeface="+mj-lt"/>
              </a:rPr>
              <a:t>を発現する宿主免疫細胞の</a:t>
            </a:r>
            <a:r>
              <a:rPr lang="en-US" altLang="ja-JP" sz="1600" dirty="0">
                <a:latin typeface="+mj-lt"/>
              </a:rPr>
              <a:t>MAPK</a:t>
            </a:r>
            <a:r>
              <a:rPr lang="ja-JP" altLang="en-US" sz="1600" dirty="0">
                <a:latin typeface="+mj-lt"/>
              </a:rPr>
              <a:t>経路を活性化させ、それにより自らの活動性と腫瘍浸潤を強化するというエビデンスが得られている。これらの外因性機序は、大量の</a:t>
            </a:r>
            <a:r>
              <a:rPr lang="en-US" altLang="ja-JP" sz="1600" dirty="0">
                <a:latin typeface="+mj-lt"/>
              </a:rPr>
              <a:t>T</a:t>
            </a:r>
            <a:r>
              <a:rPr lang="ja-JP" altLang="en-US" sz="1600" dirty="0">
                <a:latin typeface="+mj-lt"/>
              </a:rPr>
              <a:t>細胞浸潤と</a:t>
            </a:r>
            <a:r>
              <a:rPr lang="en-US" altLang="ja-JP" sz="1600" dirty="0">
                <a:latin typeface="+mj-lt"/>
              </a:rPr>
              <a:t>I</a:t>
            </a:r>
            <a:r>
              <a:rPr lang="ja-JP" altLang="en-US" sz="1600" dirty="0">
                <a:latin typeface="+mj-lt"/>
              </a:rPr>
              <a:t>型</a:t>
            </a:r>
            <a:r>
              <a:rPr lang="en-US" altLang="ja-JP" sz="1600" dirty="0">
                <a:latin typeface="+mj-lt"/>
              </a:rPr>
              <a:t>IFN</a:t>
            </a:r>
            <a:r>
              <a:rPr lang="ja-JP" altLang="en-US" sz="1600" dirty="0">
                <a:latin typeface="+mj-lt"/>
              </a:rPr>
              <a:t>の顕著な産生、</a:t>
            </a:r>
            <a:r>
              <a:rPr lang="en-US" altLang="ja-JP" sz="1600" dirty="0">
                <a:latin typeface="+mj-lt"/>
              </a:rPr>
              <a:t>PD-L1</a:t>
            </a:r>
            <a:r>
              <a:rPr lang="ja-JP" altLang="en-US" sz="1600" dirty="0">
                <a:latin typeface="+mj-lt"/>
              </a:rPr>
              <a:t>による腫瘍の間接的上方制御を伴う炎症最中の</a:t>
            </a:r>
            <a:r>
              <a:rPr lang="en-US" altLang="ja-JP" sz="1600" dirty="0">
                <a:latin typeface="+mj-lt"/>
              </a:rPr>
              <a:t>ATC</a:t>
            </a:r>
            <a:r>
              <a:rPr lang="ja-JP" altLang="en-US" sz="1600" dirty="0">
                <a:latin typeface="+mj-lt"/>
              </a:rPr>
              <a:t>の微小環境の確立に関する報告と一致する</a:t>
            </a:r>
            <a:r>
              <a:rPr lang="en-US" altLang="ja-JP" sz="1600" dirty="0">
                <a:latin typeface="+mj-lt"/>
              </a:rPr>
              <a:t>[66, 106, 107]</a:t>
            </a:r>
            <a:r>
              <a:rPr lang="ja-JP" altLang="en-US" sz="1600" dirty="0">
                <a:latin typeface="+mj-lt"/>
              </a:rPr>
              <a:t>。</a:t>
            </a:r>
          </a:p>
          <a:p>
            <a:pPr>
              <a:buFont typeface="Wingdings" panose="05000000000000000000" pitchFamily="2" charset="2"/>
              <a:buChar char="l"/>
            </a:pPr>
            <a:r>
              <a:rPr lang="en-US" altLang="ja-JP" sz="1600" dirty="0">
                <a:latin typeface="+mj-lt"/>
              </a:rPr>
              <a:t>BRAFi</a:t>
            </a:r>
            <a:r>
              <a:rPr lang="ja-JP" altLang="en-US" sz="1600" dirty="0">
                <a:latin typeface="+mj-lt"/>
              </a:rPr>
              <a:t>による特定の抗腫瘍活性と免疫系への作用が組み合わさると、標的療法の複合的な抗腫瘍作用と</a:t>
            </a:r>
            <a:r>
              <a:rPr lang="en-US" altLang="ja-JP" sz="1600" dirty="0" err="1">
                <a:latin typeface="+mj-lt"/>
              </a:rPr>
              <a:t>BRAFi+ICI</a:t>
            </a:r>
            <a:r>
              <a:rPr lang="ja-JP" altLang="en-US" sz="1600" dirty="0">
                <a:latin typeface="+mj-lt"/>
              </a:rPr>
              <a:t>併用による追加的有効性が支持される可能性がある</a:t>
            </a:r>
            <a:r>
              <a:rPr lang="en-US" altLang="ja-JP" sz="1600" dirty="0">
                <a:latin typeface="+mj-lt"/>
              </a:rPr>
              <a:t>[66, 106, 107]</a:t>
            </a:r>
            <a:r>
              <a:rPr lang="ja-JP" altLang="en-US" sz="1600" dirty="0">
                <a:latin typeface="+mj-lt"/>
              </a:rPr>
              <a:t>。原理的にこの相乗効果的な組み合わせは、各薬剤に対する自然</a:t>
            </a:r>
            <a:r>
              <a:rPr lang="en-US" altLang="ja-JP" sz="1600" dirty="0">
                <a:latin typeface="+mj-lt"/>
              </a:rPr>
              <a:t>/</a:t>
            </a:r>
            <a:r>
              <a:rPr lang="ja-JP" altLang="en-US" sz="1600" dirty="0">
                <a:latin typeface="+mj-lt"/>
              </a:rPr>
              <a:t>獲得耐性メカニズムを克服すると考えられる。また</a:t>
            </a:r>
            <a:r>
              <a:rPr lang="en-US" altLang="ja-JP" sz="1600" dirty="0">
                <a:latin typeface="+mj-lt"/>
              </a:rPr>
              <a:t>ATC</a:t>
            </a:r>
            <a:r>
              <a:rPr lang="ja-JP" altLang="en-US" sz="1600" dirty="0">
                <a:latin typeface="+mj-lt"/>
              </a:rPr>
              <a:t>未分化癌の他にもこの組み合わせは、</a:t>
            </a:r>
            <a:r>
              <a:rPr lang="en-US" altLang="ja-JP" sz="1600" dirty="0">
                <a:latin typeface="+mj-lt"/>
              </a:rPr>
              <a:t>ATC</a:t>
            </a:r>
            <a:r>
              <a:rPr lang="ja-JP" altLang="en-US" sz="1600" dirty="0">
                <a:latin typeface="+mj-lt"/>
              </a:rPr>
              <a:t>と癌遺伝子</a:t>
            </a:r>
            <a:r>
              <a:rPr lang="en-US" altLang="ja-JP" sz="1600" dirty="0">
                <a:latin typeface="+mj-lt"/>
              </a:rPr>
              <a:t>BRAFV600E</a:t>
            </a:r>
            <a:r>
              <a:rPr lang="ja-JP" altLang="en-US" sz="1600" dirty="0">
                <a:latin typeface="+mj-lt"/>
              </a:rPr>
              <a:t>を共有する難治性の進行性高分化甲状腺癌</a:t>
            </a:r>
            <a:r>
              <a:rPr lang="en-US" altLang="ja-JP" sz="1600" dirty="0">
                <a:latin typeface="+mj-lt"/>
              </a:rPr>
              <a:t>WDTC</a:t>
            </a:r>
            <a:r>
              <a:rPr lang="ja-JP" altLang="en-US" sz="1600" dirty="0">
                <a:latin typeface="+mj-lt"/>
              </a:rPr>
              <a:t>に対しても有効。最初に少数患者を対象にして得られたこれらの肯定的結果や動物モデルの機械論的な要約を考慮し、高侵襲性甲状腺癌に対する</a:t>
            </a:r>
            <a:r>
              <a:rPr lang="en-US" altLang="ja-JP" sz="1600" dirty="0" err="1">
                <a:latin typeface="+mj-lt"/>
              </a:rPr>
              <a:t>BRAFi+ICI</a:t>
            </a:r>
            <a:r>
              <a:rPr lang="ja-JP" altLang="en-US" sz="1600" dirty="0">
                <a:latin typeface="+mj-lt"/>
              </a:rPr>
              <a:t>の併用に関して今後さらに多施設研究や前向き無作為化臨床試験等を行うことを強く奨励する。</a:t>
            </a:r>
          </a:p>
        </p:txBody>
      </p:sp>
    </p:spTree>
    <p:extLst>
      <p:ext uri="{BB962C8B-B14F-4D97-AF65-F5344CB8AC3E}">
        <p14:creationId xmlns:p14="http://schemas.microsoft.com/office/powerpoint/2010/main" val="2491497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今後の展望</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04040" y="687689"/>
            <a:ext cx="8801690" cy="617031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免疫療法の領域では、</a:t>
            </a:r>
            <a:r>
              <a:rPr lang="en-US" altLang="ja-JP" sz="3200" dirty="0">
                <a:latin typeface="+mj-lt"/>
              </a:rPr>
              <a:t>ICI</a:t>
            </a:r>
            <a:r>
              <a:rPr lang="ja-JP" altLang="en-US" sz="3200" dirty="0">
                <a:latin typeface="+mj-lt"/>
              </a:rPr>
              <a:t>とその他の</a:t>
            </a:r>
            <a:r>
              <a:rPr lang="en-US" altLang="ja-JP" sz="3200" dirty="0">
                <a:latin typeface="+mj-lt"/>
              </a:rPr>
              <a:t>KI</a:t>
            </a:r>
            <a:r>
              <a:rPr lang="ja-JP" altLang="en-US" sz="3200" dirty="0">
                <a:latin typeface="+mj-lt"/>
              </a:rPr>
              <a:t>（</a:t>
            </a:r>
            <a:r>
              <a:rPr lang="en-US" altLang="ja-JP" sz="3200" dirty="0">
                <a:latin typeface="+mj-lt"/>
              </a:rPr>
              <a:t>ATC</a:t>
            </a:r>
            <a:r>
              <a:rPr lang="ja-JP" altLang="en-US" sz="3200" dirty="0">
                <a:latin typeface="+mj-lt"/>
              </a:rPr>
              <a:t>未分化癌治療のレンバチニブ等）を併用し、宿主の免疫や炎症反応、上皮間葉転換を調整する治療法が増加</a:t>
            </a:r>
            <a:r>
              <a:rPr lang="en-US" altLang="ja-JP" sz="3200" dirty="0">
                <a:latin typeface="+mj-lt"/>
              </a:rPr>
              <a:t>[113]</a:t>
            </a:r>
            <a:r>
              <a:rPr lang="ja-JP" altLang="en-US" sz="3200" dirty="0">
                <a:latin typeface="+mj-lt"/>
              </a:rPr>
              <a:t>。</a:t>
            </a:r>
            <a:endParaRPr lang="en-US" altLang="ja-JP" sz="3200" dirty="0">
              <a:latin typeface="+mj-lt"/>
            </a:endParaRPr>
          </a:p>
          <a:p>
            <a:pPr>
              <a:buFont typeface="Wingdings" panose="05000000000000000000" pitchFamily="2" charset="2"/>
              <a:buChar char="l"/>
            </a:pPr>
            <a:r>
              <a:rPr lang="en-US" altLang="ja-JP" sz="3200" u="sng" dirty="0">
                <a:latin typeface="+mj-lt"/>
              </a:rPr>
              <a:t>ICI</a:t>
            </a:r>
            <a:r>
              <a:rPr lang="ja-JP" altLang="en-US" sz="3200" u="sng" dirty="0">
                <a:latin typeface="+mj-lt"/>
              </a:rPr>
              <a:t>と</a:t>
            </a:r>
            <a:r>
              <a:rPr lang="en-US" altLang="ja-JP" sz="3200" u="sng" dirty="0">
                <a:latin typeface="+mj-lt"/>
              </a:rPr>
              <a:t>RET</a:t>
            </a:r>
            <a:r>
              <a:rPr lang="ja-JP" altLang="en-US" sz="3200" u="sng" dirty="0">
                <a:latin typeface="+mj-lt"/>
              </a:rPr>
              <a:t>阻害薬（ニボルマブ</a:t>
            </a:r>
            <a:r>
              <a:rPr lang="en-US" altLang="ja-JP" sz="3200" u="sng" dirty="0">
                <a:latin typeface="+mj-lt"/>
              </a:rPr>
              <a:t>+</a:t>
            </a:r>
            <a:r>
              <a:rPr lang="ja-JP" altLang="en-US" sz="3200" u="sng" dirty="0">
                <a:latin typeface="+mj-lt"/>
              </a:rPr>
              <a:t>カボザンチニブ）を併用し、</a:t>
            </a:r>
            <a:r>
              <a:rPr lang="en-US" altLang="ja-JP" sz="3200" u="sng" dirty="0">
                <a:latin typeface="+mj-lt"/>
              </a:rPr>
              <a:t>PD-L1</a:t>
            </a:r>
            <a:r>
              <a:rPr lang="ja-JP" altLang="en-US" sz="3200" u="sng" dirty="0">
                <a:latin typeface="+mj-lt"/>
              </a:rPr>
              <a:t>を下行制御</a:t>
            </a:r>
            <a:r>
              <a:rPr lang="ja-JP" altLang="en-US" sz="3200" dirty="0">
                <a:latin typeface="+mj-lt"/>
              </a:rPr>
              <a:t>することで</a:t>
            </a:r>
            <a:r>
              <a:rPr lang="en-US" altLang="ja-JP" sz="3200" dirty="0">
                <a:latin typeface="+mj-lt"/>
              </a:rPr>
              <a:t>[83]</a:t>
            </a:r>
            <a:r>
              <a:rPr lang="ja-JP" altLang="en-US" sz="3200" dirty="0">
                <a:latin typeface="+mj-lt"/>
              </a:rPr>
              <a:t>肝細胞癌治療としても存在</a:t>
            </a:r>
            <a:r>
              <a:rPr lang="en-US" altLang="ja-JP" sz="3200" dirty="0">
                <a:latin typeface="+mj-lt"/>
              </a:rPr>
              <a:t>[114]</a:t>
            </a:r>
            <a:r>
              <a:rPr lang="ja-JP" altLang="en-US" sz="3200" dirty="0">
                <a:latin typeface="+mj-lt"/>
              </a:rPr>
              <a:t>。</a:t>
            </a:r>
            <a:endParaRPr lang="en-US" altLang="ja-JP" sz="3200" dirty="0">
              <a:latin typeface="+mj-lt"/>
            </a:endParaRPr>
          </a:p>
          <a:p>
            <a:pPr>
              <a:buFont typeface="Wingdings" panose="05000000000000000000" pitchFamily="2" charset="2"/>
              <a:buChar char="l"/>
            </a:pPr>
            <a:r>
              <a:rPr lang="en-US" altLang="ja-JP" sz="3200" dirty="0">
                <a:latin typeface="+mj-lt"/>
              </a:rPr>
              <a:t>Hu-</a:t>
            </a:r>
            <a:r>
              <a:rPr lang="en-US" altLang="ja-JP" sz="3200" dirty="0" err="1">
                <a:latin typeface="+mj-lt"/>
              </a:rPr>
              <a:t>Lieskovan</a:t>
            </a:r>
            <a:r>
              <a:rPr lang="ja-JP" altLang="en-US" sz="3200" dirty="0">
                <a:latin typeface="+mj-lt"/>
              </a:rPr>
              <a:t>らは前臨床試験で、</a:t>
            </a:r>
            <a:r>
              <a:rPr lang="en-US" altLang="ja-JP" sz="3200" dirty="0">
                <a:latin typeface="+mj-lt"/>
              </a:rPr>
              <a:t>BRAFV600E+</a:t>
            </a:r>
            <a:r>
              <a:rPr lang="ja-JP" altLang="en-US" sz="3200" dirty="0">
                <a:latin typeface="+mj-lt"/>
              </a:rPr>
              <a:t>黒色腫における</a:t>
            </a:r>
            <a:r>
              <a:rPr lang="en-US" altLang="ja-JP" sz="3200" dirty="0" err="1">
                <a:latin typeface="+mj-lt"/>
              </a:rPr>
              <a:t>BRAFi+MEKi</a:t>
            </a:r>
            <a:r>
              <a:rPr lang="en-US" altLang="ja-JP" sz="3200" dirty="0">
                <a:latin typeface="+mj-lt"/>
              </a:rPr>
              <a:t>+</a:t>
            </a:r>
            <a:r>
              <a:rPr lang="ja-JP" altLang="en-US" sz="3200" dirty="0">
                <a:latin typeface="+mj-lt"/>
              </a:rPr>
              <a:t>抗</a:t>
            </a:r>
            <a:r>
              <a:rPr lang="en-US" altLang="ja-JP" sz="3200" dirty="0">
                <a:latin typeface="+mj-lt"/>
              </a:rPr>
              <a:t>PD-1/PD-L1</a:t>
            </a:r>
            <a:r>
              <a:rPr lang="ja-JP" altLang="en-US" sz="3200" dirty="0">
                <a:latin typeface="+mj-lt"/>
              </a:rPr>
              <a:t>の</a:t>
            </a:r>
            <a:r>
              <a:rPr lang="en-US" altLang="ja-JP" sz="3200" dirty="0">
                <a:latin typeface="+mj-lt"/>
              </a:rPr>
              <a:t>3</a:t>
            </a:r>
            <a:r>
              <a:rPr lang="ja-JP" altLang="en-US" sz="3200" dirty="0">
                <a:latin typeface="+mj-lt"/>
              </a:rPr>
              <a:t>種併用の有効性について説明</a:t>
            </a:r>
            <a:r>
              <a:rPr lang="en-US" altLang="ja-JP" sz="3200" dirty="0">
                <a:latin typeface="+mj-lt"/>
              </a:rPr>
              <a:t>[115]</a:t>
            </a:r>
            <a:r>
              <a:rPr lang="ja-JP" altLang="en-US" sz="3200" dirty="0">
                <a:latin typeface="+mj-lt"/>
              </a:rPr>
              <a:t>。</a:t>
            </a:r>
            <a:endParaRPr lang="en-US" altLang="ja-JP" sz="3200" dirty="0">
              <a:latin typeface="+mj-lt"/>
            </a:endParaRPr>
          </a:p>
          <a:p>
            <a:pPr>
              <a:buFont typeface="Wingdings" panose="05000000000000000000" pitchFamily="2" charset="2"/>
              <a:buChar char="l"/>
            </a:pPr>
            <a:r>
              <a:rPr lang="en-US" altLang="ja-JP" sz="3200" u="sng" dirty="0">
                <a:latin typeface="+mj-lt"/>
              </a:rPr>
              <a:t>BRAFV600E+</a:t>
            </a:r>
            <a:r>
              <a:rPr lang="ja-JP" altLang="en-US" sz="3200" u="sng" dirty="0">
                <a:latin typeface="+mj-lt"/>
              </a:rPr>
              <a:t>甲状腺癌</a:t>
            </a:r>
            <a:r>
              <a:rPr lang="ja-JP" altLang="en-US" sz="3200" dirty="0">
                <a:latin typeface="+mj-lt"/>
              </a:rPr>
              <a:t>における</a:t>
            </a:r>
            <a:r>
              <a:rPr lang="en-US" altLang="ja-JP" sz="3200" dirty="0">
                <a:latin typeface="+mj-lt"/>
              </a:rPr>
              <a:t>BRAFi</a:t>
            </a:r>
            <a:r>
              <a:rPr lang="ja-JP" altLang="en-US" sz="3200" dirty="0">
                <a:latin typeface="+mj-lt"/>
              </a:rPr>
              <a:t>の免疫系への効果を考慮すると、腫瘍抗原提示を増加させ、エフェクター</a:t>
            </a:r>
            <a:r>
              <a:rPr lang="en-US" altLang="ja-JP" sz="3200" dirty="0">
                <a:latin typeface="+mj-lt"/>
              </a:rPr>
              <a:t>T</a:t>
            </a:r>
            <a:r>
              <a:rPr lang="ja-JP" altLang="en-US" sz="3200" dirty="0">
                <a:latin typeface="+mj-lt"/>
              </a:rPr>
              <a:t>細胞の腫瘍部位への移動を促進することによってもたらされる</a:t>
            </a:r>
            <a:r>
              <a:rPr lang="en-US" altLang="ja-JP" sz="3200" u="sng" dirty="0">
                <a:latin typeface="+mj-lt"/>
              </a:rPr>
              <a:t>BRAFi</a:t>
            </a:r>
            <a:r>
              <a:rPr lang="ja-JP" altLang="en-US" sz="3200" u="sng" dirty="0">
                <a:latin typeface="+mj-lt"/>
              </a:rPr>
              <a:t>＋</a:t>
            </a:r>
            <a:r>
              <a:rPr lang="en-US" altLang="ja-JP" sz="3200" u="sng" dirty="0" err="1">
                <a:latin typeface="+mj-lt"/>
              </a:rPr>
              <a:t>MEKi</a:t>
            </a:r>
            <a:r>
              <a:rPr lang="ja-JP" altLang="en-US" sz="3200" u="sng" dirty="0">
                <a:latin typeface="+mj-lt"/>
              </a:rPr>
              <a:t>併用による腫瘍免疫</a:t>
            </a:r>
            <a:r>
              <a:rPr lang="ja-JP" altLang="en-US" sz="3200" dirty="0">
                <a:latin typeface="+mj-lt"/>
              </a:rPr>
              <a:t>の展望が明らかになる。これら浸潤腫瘍は</a:t>
            </a:r>
            <a:r>
              <a:rPr lang="en-US" altLang="ja-JP" sz="3200" dirty="0">
                <a:latin typeface="+mj-lt"/>
              </a:rPr>
              <a:t>PD-L1</a:t>
            </a:r>
            <a:r>
              <a:rPr lang="ja-JP" altLang="en-US" sz="3200" dirty="0">
                <a:latin typeface="+mj-lt"/>
              </a:rPr>
              <a:t>発現のため、単剤もしくは</a:t>
            </a:r>
            <a:r>
              <a:rPr lang="en-US" altLang="ja-JP" sz="3200" dirty="0">
                <a:latin typeface="+mj-lt"/>
              </a:rPr>
              <a:t>2</a:t>
            </a:r>
            <a:r>
              <a:rPr lang="ja-JP" altLang="en-US" sz="3200" dirty="0">
                <a:latin typeface="+mj-lt"/>
              </a:rPr>
              <a:t>剤の抗</a:t>
            </a:r>
            <a:r>
              <a:rPr lang="en-US" altLang="ja-JP" sz="3200" dirty="0">
                <a:latin typeface="+mj-lt"/>
              </a:rPr>
              <a:t>MAPK</a:t>
            </a:r>
            <a:r>
              <a:rPr lang="ja-JP" altLang="en-US" sz="3200" dirty="0">
                <a:latin typeface="+mj-lt"/>
              </a:rPr>
              <a:t>標的療法とは異なり</a:t>
            </a:r>
            <a:r>
              <a:rPr lang="en-US" altLang="ja-JP" sz="3200" dirty="0">
                <a:latin typeface="+mj-lt"/>
              </a:rPr>
              <a:t>PD-1</a:t>
            </a:r>
            <a:r>
              <a:rPr lang="ja-JP" altLang="en-US" sz="3200" dirty="0">
                <a:latin typeface="+mj-lt"/>
              </a:rPr>
              <a:t>の遮断により持続的な腫瘍の退行を誘発</a:t>
            </a:r>
            <a:r>
              <a:rPr lang="en-US" altLang="ja-JP" sz="3200" dirty="0">
                <a:latin typeface="+mj-lt"/>
              </a:rPr>
              <a:t>[115]</a:t>
            </a:r>
            <a:r>
              <a:rPr lang="ja-JP" altLang="en-US" sz="3200" dirty="0">
                <a:latin typeface="+mj-lt"/>
              </a:rPr>
              <a:t>。臨床現場で使用する前に、この前途有望な</a:t>
            </a:r>
            <a:r>
              <a:rPr lang="en-US" altLang="ja-JP" sz="3200" u="sng" dirty="0" err="1">
                <a:latin typeface="+mj-lt"/>
              </a:rPr>
              <a:t>BRAFi+MEKi</a:t>
            </a:r>
            <a:r>
              <a:rPr lang="en-US" altLang="ja-JP" sz="3200" u="sng" dirty="0">
                <a:latin typeface="+mj-lt"/>
              </a:rPr>
              <a:t>+</a:t>
            </a:r>
            <a:r>
              <a:rPr lang="ja-JP" altLang="en-US" sz="3200" u="sng" dirty="0">
                <a:latin typeface="+mj-lt"/>
              </a:rPr>
              <a:t>抗</a:t>
            </a:r>
            <a:r>
              <a:rPr lang="en-US" altLang="ja-JP" sz="3200" u="sng" dirty="0">
                <a:latin typeface="+mj-lt"/>
              </a:rPr>
              <a:t>PD-1/PD-L1 3</a:t>
            </a:r>
            <a:r>
              <a:rPr lang="ja-JP" altLang="en-US" sz="3200" u="sng" dirty="0">
                <a:latin typeface="+mj-lt"/>
              </a:rPr>
              <a:t>種併用療法</a:t>
            </a:r>
            <a:r>
              <a:rPr lang="ja-JP" altLang="en-US" sz="3200" dirty="0">
                <a:latin typeface="+mj-lt"/>
              </a:rPr>
              <a:t>の有効性および副作用について、</a:t>
            </a:r>
            <a:r>
              <a:rPr lang="en-US" altLang="ja-JP" sz="3200" u="sng" dirty="0">
                <a:latin typeface="+mj-lt"/>
              </a:rPr>
              <a:t>BRAF</a:t>
            </a:r>
            <a:r>
              <a:rPr lang="ja-JP" altLang="en-US" sz="3200" u="sng" dirty="0">
                <a:latin typeface="+mj-lt"/>
              </a:rPr>
              <a:t>変異を伴う</a:t>
            </a:r>
            <a:r>
              <a:rPr lang="en-US" altLang="ja-JP" sz="3200" u="sng" dirty="0">
                <a:latin typeface="+mj-lt"/>
              </a:rPr>
              <a:t>ATC</a:t>
            </a:r>
            <a:r>
              <a:rPr lang="ja-JP" altLang="en-US" sz="3200" u="sng" dirty="0">
                <a:latin typeface="+mj-lt"/>
              </a:rPr>
              <a:t>未分化癌、</a:t>
            </a:r>
            <a:r>
              <a:rPr lang="en-US" altLang="ja-JP" sz="3200" u="sng" dirty="0">
                <a:latin typeface="+mj-lt"/>
              </a:rPr>
              <a:t>PDTC</a:t>
            </a:r>
            <a:r>
              <a:rPr lang="ja-JP" altLang="en-US" sz="3200" u="sng" dirty="0">
                <a:latin typeface="+mj-lt"/>
              </a:rPr>
              <a:t>低分化癌、</a:t>
            </a:r>
            <a:r>
              <a:rPr lang="en-US" altLang="ja-JP" sz="3200" u="sng" dirty="0">
                <a:latin typeface="+mj-lt"/>
              </a:rPr>
              <a:t>MTC</a:t>
            </a:r>
            <a:r>
              <a:rPr lang="ja-JP" altLang="en-US" sz="3200" u="sng" dirty="0">
                <a:latin typeface="+mj-lt"/>
              </a:rPr>
              <a:t>髄様癌を対象</a:t>
            </a:r>
            <a:r>
              <a:rPr lang="ja-JP" altLang="en-US" sz="3200" dirty="0">
                <a:latin typeface="+mj-lt"/>
              </a:rPr>
              <a:t>に現在研究が行われている（</a:t>
            </a:r>
            <a:r>
              <a:rPr lang="en-US" altLang="ja-JP" sz="3200" dirty="0">
                <a:latin typeface="+mj-lt"/>
              </a:rPr>
              <a:t>NCT03181100</a:t>
            </a:r>
            <a:r>
              <a:rPr lang="ja-JP" altLang="en-US" sz="3200" dirty="0">
                <a:latin typeface="+mj-lt"/>
              </a:rPr>
              <a:t>臨床試験）（表</a:t>
            </a:r>
            <a:r>
              <a:rPr lang="en-US" altLang="ja-JP" sz="3200" dirty="0">
                <a:latin typeface="+mj-lt"/>
              </a:rPr>
              <a:t>5</a:t>
            </a:r>
            <a:r>
              <a:rPr lang="ja-JP" altLang="en-US" sz="3200" dirty="0">
                <a:latin typeface="+mj-lt"/>
              </a:rPr>
              <a:t>）。</a:t>
            </a:r>
            <a:r>
              <a:rPr lang="en-US" altLang="ja-JP" sz="3200" dirty="0">
                <a:latin typeface="+mj-lt"/>
              </a:rPr>
              <a:t>ICI</a:t>
            </a:r>
            <a:r>
              <a:rPr lang="ja-JP" altLang="en-US" sz="3200" dirty="0">
                <a:latin typeface="+mj-lt"/>
              </a:rPr>
              <a:t>と発癌性因子阻害薬の併用療法の開発により難治性甲状腺癌</a:t>
            </a:r>
            <a:r>
              <a:rPr lang="en-US" altLang="ja-JP" sz="3200" dirty="0">
                <a:latin typeface="+mj-lt"/>
              </a:rPr>
              <a:t>TC</a:t>
            </a:r>
            <a:r>
              <a:rPr lang="ja-JP" altLang="en-US" sz="3200" dirty="0">
                <a:latin typeface="+mj-lt"/>
              </a:rPr>
              <a:t>の治療において飛躍的進歩がもたらされる可能性がある。</a:t>
            </a:r>
          </a:p>
        </p:txBody>
      </p:sp>
    </p:spTree>
    <p:extLst>
      <p:ext uri="{BB962C8B-B14F-4D97-AF65-F5344CB8AC3E}">
        <p14:creationId xmlns:p14="http://schemas.microsoft.com/office/powerpoint/2010/main" val="1498623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免疫チェックポイント阻害薬併用への今後の期待</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04040" y="1148668"/>
            <a:ext cx="8801690" cy="57093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en-US" altLang="ja-JP" sz="3200" dirty="0">
                <a:latin typeface="+mj-lt"/>
              </a:rPr>
              <a:t>2020</a:t>
            </a:r>
            <a:r>
              <a:rPr lang="ja-JP" altLang="en-US" sz="3200" dirty="0">
                <a:latin typeface="+mj-lt"/>
              </a:rPr>
              <a:t>年</a:t>
            </a:r>
            <a:r>
              <a:rPr lang="en-US" altLang="ja-JP" sz="3200" dirty="0">
                <a:latin typeface="+mj-lt"/>
              </a:rPr>
              <a:t>5</a:t>
            </a:r>
            <a:r>
              <a:rPr lang="ja-JP" altLang="en-US" sz="3200" dirty="0">
                <a:latin typeface="+mj-lt"/>
              </a:rPr>
              <a:t>月の時点では、標準治療後の切除不能再発性・転移性甲状腺癌</a:t>
            </a:r>
            <a:r>
              <a:rPr lang="en-US" altLang="ja-JP" sz="3200" dirty="0">
                <a:latin typeface="+mj-lt"/>
              </a:rPr>
              <a:t>TC</a:t>
            </a:r>
            <a:r>
              <a:rPr lang="ja-JP" altLang="en-US" sz="3200" dirty="0">
                <a:latin typeface="+mj-lt"/>
              </a:rPr>
              <a:t>における</a:t>
            </a:r>
            <a:r>
              <a:rPr lang="en-US" altLang="ja-JP" sz="3200" dirty="0">
                <a:latin typeface="+mj-lt"/>
              </a:rPr>
              <a:t>PD-1/PD-L1</a:t>
            </a:r>
            <a:r>
              <a:rPr lang="ja-JP" altLang="en-US" sz="3200" dirty="0">
                <a:latin typeface="+mj-lt"/>
              </a:rPr>
              <a:t>標的免疫療法についてアクティブに評価している臨床試験が</a:t>
            </a:r>
            <a:r>
              <a:rPr lang="en-US" altLang="ja-JP" sz="3200" dirty="0">
                <a:latin typeface="+mj-lt"/>
              </a:rPr>
              <a:t>16</a:t>
            </a:r>
            <a:r>
              <a:rPr lang="ja-JP" altLang="en-US" sz="3200" dirty="0">
                <a:latin typeface="+mj-lt"/>
              </a:rPr>
              <a:t>件存在（</a:t>
            </a:r>
            <a:r>
              <a:rPr lang="en-US" altLang="ja-JP" sz="3200" dirty="0">
                <a:latin typeface="+mj-lt"/>
              </a:rPr>
              <a:t>http://www.clinicaltrial.gov/</a:t>
            </a:r>
            <a:r>
              <a:rPr lang="ja-JP" altLang="en-US" sz="3200" dirty="0">
                <a:latin typeface="+mj-lt"/>
              </a:rPr>
              <a:t>）（表</a:t>
            </a:r>
            <a:r>
              <a:rPr lang="en-US" altLang="ja-JP" sz="3200" dirty="0">
                <a:latin typeface="+mj-lt"/>
              </a:rPr>
              <a:t>5</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抗</a:t>
            </a:r>
            <a:r>
              <a:rPr lang="en-US" altLang="ja-JP" sz="3200" dirty="0">
                <a:latin typeface="+mj-lt"/>
              </a:rPr>
              <a:t>PD-1</a:t>
            </a:r>
            <a:r>
              <a:rPr lang="ja-JP" altLang="en-US" sz="3200" dirty="0">
                <a:latin typeface="+mj-lt"/>
              </a:rPr>
              <a:t>を使用した</a:t>
            </a:r>
            <a:r>
              <a:rPr lang="en-US" altLang="ja-JP" sz="3200" dirty="0">
                <a:latin typeface="+mj-lt"/>
              </a:rPr>
              <a:t>10</a:t>
            </a:r>
            <a:r>
              <a:rPr lang="ja-JP" altLang="en-US" sz="3200" dirty="0">
                <a:latin typeface="+mj-lt"/>
              </a:rPr>
              <a:t>件と</a:t>
            </a:r>
            <a:r>
              <a:rPr lang="en-US" altLang="ja-JP" sz="3200" dirty="0">
                <a:latin typeface="+mj-lt"/>
              </a:rPr>
              <a:t>PD-L1</a:t>
            </a:r>
            <a:r>
              <a:rPr lang="ja-JP" altLang="en-US" sz="3200" dirty="0">
                <a:latin typeface="+mj-lt"/>
              </a:rPr>
              <a:t>阻害薬を使用した</a:t>
            </a:r>
            <a:r>
              <a:rPr lang="en-US" altLang="ja-JP" sz="3200" dirty="0">
                <a:latin typeface="+mj-lt"/>
              </a:rPr>
              <a:t>6</a:t>
            </a:r>
            <a:r>
              <a:rPr lang="ja-JP" altLang="en-US" sz="3200" dirty="0">
                <a:latin typeface="+mj-lt"/>
              </a:rPr>
              <a:t>件の臨床試験が、単剤療法、</a:t>
            </a:r>
            <a:r>
              <a:rPr lang="en-US" altLang="ja-JP" sz="3200" dirty="0">
                <a:latin typeface="+mj-lt"/>
              </a:rPr>
              <a:t>RAI</a:t>
            </a:r>
            <a:r>
              <a:rPr lang="ja-JP" altLang="en-US" sz="3200" dirty="0">
                <a:latin typeface="+mj-lt"/>
              </a:rPr>
              <a:t>、</a:t>
            </a:r>
            <a:r>
              <a:rPr lang="en-US" altLang="ja-JP" sz="3200" dirty="0">
                <a:latin typeface="+mj-lt"/>
              </a:rPr>
              <a:t>KI</a:t>
            </a:r>
            <a:r>
              <a:rPr lang="ja-JP" altLang="en-US" sz="3200" dirty="0">
                <a:latin typeface="+mj-lt"/>
              </a:rPr>
              <a:t>、放射線療法、化学療法、その他の免疫療法や腫瘍溶解性細菌との併用療法として進行中。</a:t>
            </a:r>
            <a:endParaRPr lang="en-US" altLang="ja-JP" sz="3200" dirty="0">
              <a:latin typeface="+mj-lt"/>
            </a:endParaRPr>
          </a:p>
          <a:p>
            <a:pPr>
              <a:buFont typeface="Wingdings" panose="05000000000000000000" pitchFamily="2" charset="2"/>
              <a:buChar char="l"/>
            </a:pPr>
            <a:r>
              <a:rPr lang="ja-JP" altLang="en-US" sz="3200" dirty="0">
                <a:latin typeface="+mj-lt"/>
              </a:rPr>
              <a:t>これらの試験を通して、致死的甲状腺癌</a:t>
            </a:r>
            <a:r>
              <a:rPr lang="en-US" altLang="ja-JP" sz="3200" dirty="0">
                <a:latin typeface="+mj-lt"/>
              </a:rPr>
              <a:t>TC</a:t>
            </a:r>
            <a:r>
              <a:rPr lang="ja-JP" altLang="en-US" sz="3200" dirty="0">
                <a:latin typeface="+mj-lt"/>
              </a:rPr>
              <a:t>の管理および克服を目指した効果的な抗</a:t>
            </a:r>
            <a:r>
              <a:rPr lang="en-US" altLang="ja-JP" sz="3200" dirty="0">
                <a:latin typeface="+mj-lt"/>
              </a:rPr>
              <a:t>PD-1/PD-L1</a:t>
            </a:r>
            <a:r>
              <a:rPr lang="ja-JP" altLang="en-US" sz="3200" dirty="0">
                <a:latin typeface="+mj-lt"/>
              </a:rPr>
              <a:t>併用療法が開発されることを期待。 </a:t>
            </a:r>
          </a:p>
        </p:txBody>
      </p:sp>
    </p:spTree>
    <p:extLst>
      <p:ext uri="{BB962C8B-B14F-4D97-AF65-F5344CB8AC3E}">
        <p14:creationId xmlns:p14="http://schemas.microsoft.com/office/powerpoint/2010/main" val="2141403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表５甲状腺癌抗</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PD-1/PD-L1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免疫療法の臨床試験</a:t>
            </a:r>
          </a:p>
        </p:txBody>
      </p:sp>
      <p:graphicFrame>
        <p:nvGraphicFramePr>
          <p:cNvPr id="2" name="表 1">
            <a:extLst>
              <a:ext uri="{FF2B5EF4-FFF2-40B4-BE49-F238E27FC236}">
                <a16:creationId xmlns:a16="http://schemas.microsoft.com/office/drawing/2014/main" id="{B3B942A9-968D-48D6-8EEE-B1AC97DC2A09}"/>
              </a:ext>
            </a:extLst>
          </p:cNvPr>
          <p:cNvGraphicFramePr>
            <a:graphicFrameLocks noGrp="1"/>
          </p:cNvGraphicFramePr>
          <p:nvPr>
            <p:extLst>
              <p:ext uri="{D42A27DB-BD31-4B8C-83A1-F6EECF244321}">
                <p14:modId xmlns:p14="http://schemas.microsoft.com/office/powerpoint/2010/main" val="2212129532"/>
              </p:ext>
            </p:extLst>
          </p:nvPr>
        </p:nvGraphicFramePr>
        <p:xfrm>
          <a:off x="105798" y="733031"/>
          <a:ext cx="8713250" cy="5834027"/>
        </p:xfrm>
        <a:graphic>
          <a:graphicData uri="http://schemas.openxmlformats.org/drawingml/2006/table">
            <a:tbl>
              <a:tblPr firstRow="1" firstCol="1" bandRow="1"/>
              <a:tblGrid>
                <a:gridCol w="460900">
                  <a:extLst>
                    <a:ext uri="{9D8B030D-6E8A-4147-A177-3AD203B41FA5}">
                      <a16:colId xmlns:a16="http://schemas.microsoft.com/office/drawing/2014/main" val="1285084632"/>
                    </a:ext>
                  </a:extLst>
                </a:gridCol>
                <a:gridCol w="928065">
                  <a:extLst>
                    <a:ext uri="{9D8B030D-6E8A-4147-A177-3AD203B41FA5}">
                      <a16:colId xmlns:a16="http://schemas.microsoft.com/office/drawing/2014/main" val="2793458368"/>
                    </a:ext>
                  </a:extLst>
                </a:gridCol>
                <a:gridCol w="2119246">
                  <a:extLst>
                    <a:ext uri="{9D8B030D-6E8A-4147-A177-3AD203B41FA5}">
                      <a16:colId xmlns:a16="http://schemas.microsoft.com/office/drawing/2014/main" val="340885175"/>
                    </a:ext>
                  </a:extLst>
                </a:gridCol>
                <a:gridCol w="1942941">
                  <a:extLst>
                    <a:ext uri="{9D8B030D-6E8A-4147-A177-3AD203B41FA5}">
                      <a16:colId xmlns:a16="http://schemas.microsoft.com/office/drawing/2014/main" val="329972845"/>
                    </a:ext>
                  </a:extLst>
                </a:gridCol>
                <a:gridCol w="887792">
                  <a:extLst>
                    <a:ext uri="{9D8B030D-6E8A-4147-A177-3AD203B41FA5}">
                      <a16:colId xmlns:a16="http://schemas.microsoft.com/office/drawing/2014/main" val="168206204"/>
                    </a:ext>
                  </a:extLst>
                </a:gridCol>
                <a:gridCol w="653314">
                  <a:extLst>
                    <a:ext uri="{9D8B030D-6E8A-4147-A177-3AD203B41FA5}">
                      <a16:colId xmlns:a16="http://schemas.microsoft.com/office/drawing/2014/main" val="3388637565"/>
                    </a:ext>
                  </a:extLst>
                </a:gridCol>
                <a:gridCol w="545025">
                  <a:extLst>
                    <a:ext uri="{9D8B030D-6E8A-4147-A177-3AD203B41FA5}">
                      <a16:colId xmlns:a16="http://schemas.microsoft.com/office/drawing/2014/main" val="3373976249"/>
                    </a:ext>
                  </a:extLst>
                </a:gridCol>
                <a:gridCol w="1175967">
                  <a:extLst>
                    <a:ext uri="{9D8B030D-6E8A-4147-A177-3AD203B41FA5}">
                      <a16:colId xmlns:a16="http://schemas.microsoft.com/office/drawing/2014/main" val="3176697827"/>
                    </a:ext>
                  </a:extLst>
                </a:gridCol>
              </a:tblGrid>
              <a:tr h="298102">
                <a:tc>
                  <a:txBody>
                    <a:bodyPr/>
                    <a:lstStyle/>
                    <a:p>
                      <a:pPr algn="ctr">
                        <a:lnSpc>
                          <a:spcPts val="800"/>
                        </a:lnSpc>
                      </a:pPr>
                      <a:r>
                        <a:rPr lang="en-US" sz="1100" b="1" kern="100" dirty="0">
                          <a:effectLst/>
                          <a:latin typeface="Times New Roman" panose="02020603050405020304" pitchFamily="18" charset="0"/>
                          <a:ea typeface="ＭＳ 明朝" panose="02020609040205080304" pitchFamily="17" charset="-128"/>
                          <a:cs typeface="Times New Roman" panose="02020603050405020304" pitchFamily="18" charset="0"/>
                        </a:rPr>
                        <a:t>ICI</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9050" cap="flat" cmpd="sng" algn="ctr">
                      <a:solidFill>
                        <a:srgbClr val="538135"/>
                      </a:solidFill>
                      <a:prstDash val="solid"/>
                      <a:round/>
                      <a:headEnd type="none" w="med" len="med"/>
                      <a:tailEnd type="none" w="med" len="med"/>
                    </a:lnT>
                    <a:lnB w="12700" cap="flat" cmpd="sng" algn="ctr">
                      <a:solidFill>
                        <a:srgbClr val="538135"/>
                      </a:solidFill>
                      <a:prstDash val="solid"/>
                      <a:round/>
                      <a:headEnd type="none" w="med" len="med"/>
                      <a:tailEnd type="none" w="med" len="med"/>
                    </a:lnB>
                  </a:tcPr>
                </a:tc>
                <a:tc>
                  <a:txBody>
                    <a:bodyPr/>
                    <a:lstStyle/>
                    <a:p>
                      <a:pPr algn="ctr">
                        <a:lnSpc>
                          <a:spcPts val="800"/>
                        </a:lnSpc>
                      </a:pPr>
                      <a:r>
                        <a:rPr lang="en-US" sz="110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9050" cap="flat" cmpd="sng" algn="ctr">
                      <a:solidFill>
                        <a:srgbClr val="538135"/>
                      </a:solidFill>
                      <a:prstDash val="solid"/>
                      <a:round/>
                      <a:headEnd type="none" w="med" len="med"/>
                      <a:tailEnd type="none" w="med" len="med"/>
                    </a:lnT>
                    <a:lnB w="12700" cap="flat" cmpd="sng" algn="ctr">
                      <a:solidFill>
                        <a:srgbClr val="538135"/>
                      </a:solidFill>
                      <a:prstDash val="solid"/>
                      <a:round/>
                      <a:headEnd type="none" w="med" len="med"/>
                      <a:tailEnd type="none" w="med" len="med"/>
                    </a:lnB>
                  </a:tcPr>
                </a:tc>
                <a:tc>
                  <a:txBody>
                    <a:bodyPr/>
                    <a:lstStyle/>
                    <a:p>
                      <a:pPr algn="ctr">
                        <a:lnSpc>
                          <a:spcPts val="800"/>
                        </a:lnSpc>
                      </a:pPr>
                      <a:r>
                        <a:rPr lang="ja-JP" sz="1100" b="1" kern="100">
                          <a:effectLst/>
                          <a:latin typeface="Times New Roman" panose="02020603050405020304" pitchFamily="18" charset="0"/>
                          <a:ea typeface="ＭＳ 明朝" panose="02020609040205080304" pitchFamily="17" charset="-128"/>
                          <a:cs typeface="Times New Roman" panose="02020603050405020304" pitchFamily="18" charset="0"/>
                        </a:rPr>
                        <a:t>併用</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9050" cap="flat" cmpd="sng" algn="ctr">
                      <a:solidFill>
                        <a:srgbClr val="538135"/>
                      </a:solidFill>
                      <a:prstDash val="solid"/>
                      <a:round/>
                      <a:headEnd type="none" w="med" len="med"/>
                      <a:tailEnd type="none" w="med" len="med"/>
                    </a:lnT>
                    <a:lnB w="12700" cap="flat" cmpd="sng" algn="ctr">
                      <a:solidFill>
                        <a:srgbClr val="538135"/>
                      </a:solidFill>
                      <a:prstDash val="solid"/>
                      <a:round/>
                      <a:headEnd type="none" w="med" len="med"/>
                      <a:tailEnd type="none" w="med" len="med"/>
                    </a:lnB>
                  </a:tcPr>
                </a:tc>
                <a:tc>
                  <a:txBody>
                    <a:bodyPr/>
                    <a:lstStyle/>
                    <a:p>
                      <a:pPr algn="ctr">
                        <a:lnSpc>
                          <a:spcPts val="800"/>
                        </a:lnSpc>
                      </a:pPr>
                      <a:r>
                        <a:rPr lang="ja-JP" sz="1100" b="1" kern="100">
                          <a:effectLst/>
                          <a:latin typeface="Times New Roman" panose="02020603050405020304" pitchFamily="18" charset="0"/>
                          <a:ea typeface="ＭＳ 明朝" panose="02020609040205080304" pitchFamily="17" charset="-128"/>
                          <a:cs typeface="Times New Roman" panose="02020603050405020304" pitchFamily="18" charset="0"/>
                        </a:rPr>
                        <a:t>条件</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9050" cap="flat" cmpd="sng" algn="ctr">
                      <a:solidFill>
                        <a:srgbClr val="538135"/>
                      </a:solidFill>
                      <a:prstDash val="solid"/>
                      <a:round/>
                      <a:headEnd type="none" w="med" len="med"/>
                      <a:tailEnd type="none" w="med" len="med"/>
                    </a:lnT>
                    <a:lnB w="12700" cap="flat" cmpd="sng" algn="ctr">
                      <a:solidFill>
                        <a:srgbClr val="538135"/>
                      </a:solidFill>
                      <a:prstDash val="solid"/>
                      <a:round/>
                      <a:headEnd type="none" w="med" len="med"/>
                      <a:tailEnd type="none" w="med" len="med"/>
                    </a:lnB>
                  </a:tcPr>
                </a:tc>
                <a:tc>
                  <a:txBody>
                    <a:bodyPr/>
                    <a:lstStyle/>
                    <a:p>
                      <a:pPr algn="ctr">
                        <a:lnSpc>
                          <a:spcPts val="800"/>
                        </a:lnSpc>
                      </a:pPr>
                      <a:r>
                        <a:rPr lang="ja-JP" sz="1100" b="1" kern="100">
                          <a:effectLst/>
                          <a:latin typeface="Times New Roman" panose="02020603050405020304" pitchFamily="18" charset="0"/>
                          <a:ea typeface="ＭＳ 明朝" panose="02020609040205080304" pitchFamily="17" charset="-128"/>
                          <a:cs typeface="Times New Roman" panose="02020603050405020304" pitchFamily="18" charset="0"/>
                        </a:rPr>
                        <a:t>国</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9050" cap="flat" cmpd="sng" algn="ctr">
                      <a:solidFill>
                        <a:srgbClr val="538135"/>
                      </a:solidFill>
                      <a:prstDash val="solid"/>
                      <a:round/>
                      <a:headEnd type="none" w="med" len="med"/>
                      <a:tailEnd type="none" w="med" len="med"/>
                    </a:lnT>
                    <a:lnB w="12700" cap="flat" cmpd="sng" algn="ctr">
                      <a:solidFill>
                        <a:srgbClr val="538135"/>
                      </a:solidFill>
                      <a:prstDash val="solid"/>
                      <a:round/>
                      <a:headEnd type="none" w="med" len="med"/>
                      <a:tailEnd type="none" w="med" len="med"/>
                    </a:lnB>
                  </a:tcPr>
                </a:tc>
                <a:tc>
                  <a:txBody>
                    <a:bodyPr/>
                    <a:lstStyle/>
                    <a:p>
                      <a:pPr algn="ctr">
                        <a:lnSpc>
                          <a:spcPts val="800"/>
                        </a:lnSpc>
                      </a:pPr>
                      <a:r>
                        <a:rPr lang="ja-JP" sz="1100" b="1" kern="100">
                          <a:effectLst/>
                          <a:latin typeface="Times New Roman" panose="02020603050405020304" pitchFamily="18" charset="0"/>
                          <a:ea typeface="ＭＳ 明朝" panose="02020609040205080304" pitchFamily="17" charset="-128"/>
                          <a:cs typeface="Times New Roman" panose="02020603050405020304" pitchFamily="18" charset="0"/>
                        </a:rPr>
                        <a:t>推定</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ts val="800"/>
                        </a:lnSpc>
                      </a:pPr>
                      <a:r>
                        <a:rPr lang="ja-JP" sz="1100" b="1" kern="100">
                          <a:effectLst/>
                          <a:latin typeface="Times New Roman" panose="02020603050405020304" pitchFamily="18" charset="0"/>
                          <a:ea typeface="ＭＳ 明朝" panose="02020609040205080304" pitchFamily="17" charset="-128"/>
                          <a:cs typeface="Times New Roman" panose="02020603050405020304" pitchFamily="18" charset="0"/>
                        </a:rPr>
                        <a:t>登録数</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9050" cap="flat" cmpd="sng" algn="ctr">
                      <a:solidFill>
                        <a:srgbClr val="538135"/>
                      </a:solidFill>
                      <a:prstDash val="solid"/>
                      <a:round/>
                      <a:headEnd type="none" w="med" len="med"/>
                      <a:tailEnd type="none" w="med" len="med"/>
                    </a:lnT>
                    <a:lnB w="12700" cap="flat" cmpd="sng" algn="ctr">
                      <a:solidFill>
                        <a:srgbClr val="538135"/>
                      </a:solidFill>
                      <a:prstDash val="solid"/>
                      <a:round/>
                      <a:headEnd type="none" w="med" len="med"/>
                      <a:tailEnd type="none" w="med" len="med"/>
                    </a:lnB>
                  </a:tcPr>
                </a:tc>
                <a:tc>
                  <a:txBody>
                    <a:bodyPr/>
                    <a:lstStyle/>
                    <a:p>
                      <a:pPr algn="ctr">
                        <a:lnSpc>
                          <a:spcPts val="800"/>
                        </a:lnSpc>
                      </a:pPr>
                      <a:r>
                        <a:rPr lang="ja-JP" sz="1100" b="1" kern="100">
                          <a:effectLst/>
                          <a:latin typeface="Times New Roman" panose="02020603050405020304" pitchFamily="18" charset="0"/>
                          <a:ea typeface="ＭＳ 明朝" panose="02020609040205080304" pitchFamily="17" charset="-128"/>
                          <a:cs typeface="Times New Roman" panose="02020603050405020304" pitchFamily="18" charset="0"/>
                        </a:rPr>
                        <a:t>研究段階</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9050" cap="flat" cmpd="sng" algn="ctr">
                      <a:solidFill>
                        <a:srgbClr val="538135"/>
                      </a:solidFill>
                      <a:prstDash val="solid"/>
                      <a:round/>
                      <a:headEnd type="none" w="med" len="med"/>
                      <a:tailEnd type="none" w="med" len="med"/>
                    </a:lnT>
                    <a:lnB w="12700" cap="flat" cmpd="sng" algn="ctr">
                      <a:solidFill>
                        <a:srgbClr val="538135"/>
                      </a:solidFill>
                      <a:prstDash val="solid"/>
                      <a:round/>
                      <a:headEnd type="none" w="med" len="med"/>
                      <a:tailEnd type="none" w="med" len="med"/>
                    </a:lnB>
                  </a:tcPr>
                </a:tc>
                <a:tc>
                  <a:txBody>
                    <a:bodyPr/>
                    <a:lstStyle/>
                    <a:p>
                      <a:pPr algn="ctr">
                        <a:lnSpc>
                          <a:spcPts val="800"/>
                        </a:lnSpc>
                      </a:pPr>
                      <a:r>
                        <a:rPr lang="en-US" sz="1100" b="1" kern="100" dirty="0">
                          <a:effectLst/>
                          <a:latin typeface="Times New Roman" panose="02020603050405020304" pitchFamily="18" charset="0"/>
                          <a:ea typeface="ＭＳ 明朝" panose="02020609040205080304" pitchFamily="17" charset="-128"/>
                          <a:cs typeface="Times New Roman" panose="02020603050405020304" pitchFamily="18" charset="0"/>
                        </a:rPr>
                        <a:t>NTC No.</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9050" cap="flat" cmpd="sng" algn="ctr">
                      <a:solidFill>
                        <a:srgbClr val="538135"/>
                      </a:solidFill>
                      <a:prstDash val="solid"/>
                      <a:round/>
                      <a:headEnd type="none" w="med" len="med"/>
                      <a:tailEnd type="none" w="med" len="med"/>
                    </a:lnT>
                    <a:lnB w="12700" cap="flat" cmpd="sng" algn="ctr">
                      <a:solidFill>
                        <a:srgbClr val="538135"/>
                      </a:solidFill>
                      <a:prstDash val="solid"/>
                      <a:round/>
                      <a:headEnd type="none" w="med" len="med"/>
                      <a:tailEnd type="none" w="med" len="med"/>
                    </a:lnB>
                  </a:tcPr>
                </a:tc>
                <a:extLst>
                  <a:ext uri="{0D108BD9-81ED-4DB2-BD59-A6C34878D82A}">
                    <a16:rowId xmlns:a16="http://schemas.microsoft.com/office/drawing/2014/main" val="470382694"/>
                  </a:ext>
                </a:extLst>
              </a:tr>
              <a:tr h="335365">
                <a:tc>
                  <a:txBody>
                    <a:bodyPr/>
                    <a:lstStyle/>
                    <a:p>
                      <a:pPr algn="l">
                        <a:lnSpc>
                          <a:spcPts val="800"/>
                        </a:lnSpc>
                      </a:pPr>
                      <a:r>
                        <a:rPr lang="ja-JP" sz="700" b="1" kern="0" dirty="0">
                          <a:effectLst/>
                          <a:latin typeface="Times New Roman" panose="02020603050405020304" pitchFamily="18" charset="0"/>
                          <a:ea typeface="ＭＳ 明朝" panose="02020609040205080304" pitchFamily="17" charset="-128"/>
                          <a:cs typeface="Times New Roman" panose="02020603050405020304" pitchFamily="18" charset="0"/>
                        </a:rPr>
                        <a:t>抗</a:t>
                      </a:r>
                      <a:r>
                        <a:rPr lang="en-US" sz="700" b="1" kern="0" dirty="0">
                          <a:effectLst/>
                          <a:latin typeface="Times New Roman" panose="02020603050405020304" pitchFamily="18" charset="0"/>
                          <a:ea typeface="ＭＳ 明朝" panose="02020609040205080304" pitchFamily="17" charset="-128"/>
                          <a:cs typeface="Times New Roman" panose="02020603050405020304" pitchFamily="18" charset="0"/>
                        </a:rPr>
                        <a:t>-PD-1</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538135"/>
                      </a:solidFill>
                      <a:prstDash val="solid"/>
                      <a:round/>
                      <a:headEnd type="none" w="med" len="med"/>
                      <a:tailEnd type="none" w="med" len="med"/>
                    </a:lnT>
                    <a:lnB>
                      <a:noFill/>
                    </a:lnB>
                  </a:tcPr>
                </a:tc>
                <a:tc>
                  <a:txBody>
                    <a:bodyPr/>
                    <a:lstStyle/>
                    <a:p>
                      <a:pPr algn="just">
                        <a:lnSpc>
                          <a:spcPts val="1000"/>
                        </a:lnSpc>
                      </a:pPr>
                      <a:r>
                        <a:rPr lang="ja-JP"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ニボルマブ</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538135"/>
                      </a:solidFill>
                      <a:prstDash val="solid"/>
                      <a:round/>
                      <a:headEnd type="none" w="med" len="med"/>
                      <a:tailEnd type="none" w="med" len="med"/>
                    </a:lnT>
                    <a:lnB>
                      <a:noFill/>
                    </a:lnB>
                  </a:tcPr>
                </a:tc>
                <a:tc>
                  <a:txBody>
                    <a:bodyPr/>
                    <a:lstStyle/>
                    <a:p>
                      <a:pPr algn="l">
                        <a:lnSpc>
                          <a:spcPts val="800"/>
                        </a:lnSpc>
                      </a:pPr>
                      <a:r>
                        <a:rPr lang="en-US" sz="900" kern="0" dirty="0">
                          <a:effectLst/>
                          <a:latin typeface="Times New Roman" panose="02020603050405020304" pitchFamily="18" charset="0"/>
                          <a:ea typeface="ＭＳ 明朝" panose="02020609040205080304" pitchFamily="17" charset="-128"/>
                          <a:cs typeface="Times New Roman" panose="02020603050405020304" pitchFamily="18" charset="0"/>
                        </a:rPr>
                        <a:t>±</a:t>
                      </a:r>
                      <a:r>
                        <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rPr>
                        <a:t>抗</a:t>
                      </a:r>
                      <a:r>
                        <a:rPr lang="en-US" sz="900" kern="0" dirty="0">
                          <a:effectLst/>
                          <a:latin typeface="Times New Roman" panose="02020603050405020304" pitchFamily="18" charset="0"/>
                          <a:ea typeface="ＭＳ 明朝" panose="02020609040205080304" pitchFamily="17" charset="-128"/>
                          <a:cs typeface="Times New Roman" panose="02020603050405020304" pitchFamily="18" charset="0"/>
                        </a:rPr>
                        <a:t>-CTLA-4</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538135"/>
                      </a:solidFill>
                      <a:prstDash val="solid"/>
                      <a:round/>
                      <a:headEnd type="none" w="med" len="med"/>
                      <a:tailEnd type="none" w="med" len="med"/>
                    </a:lnT>
                    <a:lnB>
                      <a:noFill/>
                    </a:lnB>
                  </a:tcPr>
                </a:tc>
                <a:tc>
                  <a:txBody>
                    <a:bodyPr/>
                    <a:lstStyle/>
                    <a:p>
                      <a:pPr algn="l">
                        <a:lnSpc>
                          <a:spcPts val="800"/>
                        </a:lnSpc>
                      </a:pPr>
                      <a:r>
                        <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rPr>
                        <a:t>稀な腫瘍</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538135"/>
                      </a:solidFill>
                      <a:prstDash val="solid"/>
                      <a:round/>
                      <a:headEnd type="none" w="med" len="med"/>
                      <a:tailEnd type="none" w="med" len="med"/>
                    </a:lnT>
                    <a:lnB>
                      <a:noFill/>
                    </a:lnB>
                  </a:tcPr>
                </a:tc>
                <a:tc>
                  <a:txBody>
                    <a:bodyPr/>
                    <a:lstStyle/>
                    <a:p>
                      <a:pPr algn="ctr">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米国</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538135"/>
                      </a:solidFill>
                      <a:prstDash val="solid"/>
                      <a:round/>
                      <a:headEnd type="none" w="med" len="med"/>
                      <a:tailEnd type="none" w="med" len="med"/>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818</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538135"/>
                      </a:solidFill>
                      <a:prstDash val="solid"/>
                      <a:round/>
                      <a:headEnd type="none" w="med" len="med"/>
                      <a:tailEnd type="none" w="med" len="med"/>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538135"/>
                      </a:solidFill>
                      <a:prstDash val="solid"/>
                      <a:round/>
                      <a:headEnd type="none" w="med" len="med"/>
                      <a:tailEnd type="none" w="med" len="med"/>
                    </a:lnT>
                    <a:lnB>
                      <a:noFill/>
                    </a:lnB>
                  </a:tcPr>
                </a:tc>
                <a:tc>
                  <a:txBody>
                    <a:bodyPr/>
                    <a:lstStyle/>
                    <a:p>
                      <a:pPr algn="ctr">
                        <a:lnSpc>
                          <a:spcPts val="800"/>
                        </a:lnSpc>
                      </a:pPr>
                      <a:r>
                        <a:rPr lang="en-US" sz="900" kern="0" dirty="0">
                          <a:effectLst/>
                          <a:latin typeface="Times New Roman" panose="02020603050405020304" pitchFamily="18" charset="0"/>
                          <a:ea typeface="ＭＳ 明朝" panose="02020609040205080304" pitchFamily="17" charset="-128"/>
                          <a:cs typeface="Times New Roman" panose="02020603050405020304" pitchFamily="18" charset="0"/>
                        </a:rPr>
                        <a:t>NCT02834013</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538135"/>
                      </a:solidFill>
                      <a:prstDash val="solid"/>
                      <a:round/>
                      <a:headEnd type="none" w="med" len="med"/>
                      <a:tailEnd type="none" w="med" len="med"/>
                    </a:lnT>
                    <a:lnB>
                      <a:noFill/>
                    </a:lnB>
                  </a:tcPr>
                </a:tc>
                <a:extLst>
                  <a:ext uri="{0D108BD9-81ED-4DB2-BD59-A6C34878D82A}">
                    <a16:rowId xmlns:a16="http://schemas.microsoft.com/office/drawing/2014/main" val="3890112378"/>
                  </a:ext>
                </a:extLst>
              </a:tr>
              <a:tr h="163396">
                <a:tc>
                  <a:txBody>
                    <a:bodyPr/>
                    <a:lstStyle/>
                    <a:p>
                      <a:pPr algn="l">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ts val="800"/>
                        </a:lnSpc>
                      </a:pPr>
                      <a:r>
                        <a:rPr lang="en-US" sz="900" kern="0" dirty="0">
                          <a:effectLst/>
                          <a:latin typeface="Times New Roman" panose="02020603050405020304" pitchFamily="18" charset="0"/>
                          <a:ea typeface="ＭＳ 明朝" panose="02020609040205080304" pitchFamily="17" charset="-128"/>
                          <a:cs typeface="Times New Roman" panose="02020603050405020304" pitchFamily="18" charset="0"/>
                        </a:rPr>
                        <a:t>(</a:t>
                      </a:r>
                      <a:r>
                        <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rPr>
                        <a:t>イピリムマブ</a:t>
                      </a:r>
                      <a:r>
                        <a:rPr lang="en-US" sz="900" kern="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ts val="800"/>
                        </a:lnSpc>
                      </a:pPr>
                      <a:r>
                        <a:rPr lang="en-US" sz="1000" kern="100">
                          <a:effectLst/>
                          <a:latin typeface="Times New Roman" panose="02020603050405020304" pitchFamily="18" charset="0"/>
                          <a:ea typeface="ＭＳ 明朝" panose="02020609040205080304" pitchFamily="17" charset="-128"/>
                          <a:cs typeface="Times New Roman" panose="02020603050405020304" pitchFamily="18" charset="0"/>
                        </a:rPr>
                        <a:t>RAI</a:t>
                      </a:r>
                      <a:r>
                        <a:rPr lang="ja-JP" sz="1000" kern="100">
                          <a:effectLst/>
                          <a:latin typeface="Times New Roman" panose="02020603050405020304" pitchFamily="18" charset="0"/>
                          <a:ea typeface="ＭＳ 明朝" panose="02020609040205080304" pitchFamily="17" charset="-128"/>
                          <a:cs typeface="Times New Roman" panose="02020603050405020304" pitchFamily="18" charset="0"/>
                        </a:rPr>
                        <a:t>難治性</a:t>
                      </a:r>
                      <a:r>
                        <a:rPr lang="en-US" sz="1000" kern="100">
                          <a:effectLst/>
                          <a:latin typeface="Times New Roman" panose="02020603050405020304" pitchFamily="18" charset="0"/>
                          <a:ea typeface="ＭＳ 明朝" panose="02020609040205080304" pitchFamily="17" charset="-128"/>
                          <a:cs typeface="Times New Roman" panose="02020603050405020304" pitchFamily="18" charset="0"/>
                        </a:rPr>
                        <a:t>TC</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米国</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54</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en-US" sz="900" kern="0" dirty="0">
                          <a:effectLst/>
                          <a:latin typeface="Times New Roman" panose="02020603050405020304" pitchFamily="18" charset="0"/>
                          <a:ea typeface="ＭＳ 明朝" panose="02020609040205080304" pitchFamily="17" charset="-128"/>
                          <a:cs typeface="Times New Roman" panose="02020603050405020304" pitchFamily="18" charset="0"/>
                        </a:rPr>
                        <a:t>NCT03246958</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9192576"/>
                  </a:ext>
                </a:extLst>
              </a:tr>
              <a:tr h="298102">
                <a:tc>
                  <a:txBody>
                    <a:bodyPr/>
                    <a:lstStyle/>
                    <a:p>
                      <a:pPr algn="l">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ts val="800"/>
                        </a:lnSpc>
                      </a:pPr>
                      <a:r>
                        <a:rPr lang="ja-JP"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ペムブロリズマブ</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ts val="800"/>
                        </a:lnSpc>
                      </a:pPr>
                      <a:r>
                        <a:rPr lang="en-US" sz="1200" kern="100" dirty="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ts val="800"/>
                        </a:lnSpc>
                      </a:pPr>
                      <a:r>
                        <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rPr>
                        <a:t>進行性難治性充実性腫瘍</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ja-JP" sz="900" kern="0">
                          <a:effectLst/>
                          <a:latin typeface="Times New Roman" panose="02020603050405020304" pitchFamily="18" charset="0"/>
                          <a:ea typeface="ＭＳ 明朝" panose="02020609040205080304" pitchFamily="17" charset="-128"/>
                          <a:cs typeface="Times New Roman" panose="02020603050405020304" pitchFamily="18" charset="0"/>
                        </a:rPr>
                        <a:t>世界中</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1395</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en-US" sz="900" kern="0" dirty="0">
                          <a:effectLst/>
                          <a:latin typeface="Times New Roman" panose="02020603050405020304" pitchFamily="18" charset="0"/>
                          <a:ea typeface="ＭＳ 明朝" panose="02020609040205080304" pitchFamily="17" charset="-128"/>
                          <a:cs typeface="Times New Roman" panose="02020603050405020304" pitchFamily="18" charset="0"/>
                        </a:rPr>
                        <a:t>NCT02628067</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09023353"/>
                  </a:ext>
                </a:extLst>
              </a:tr>
              <a:tr h="298195">
                <a:tc>
                  <a:txBody>
                    <a:bodyPr/>
                    <a:lstStyle/>
                    <a:p>
                      <a:pPr algn="l">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a:noFill/>
                    </a:lnL>
                    <a:lnR>
                      <a:noFill/>
                    </a:lnR>
                    <a:lnT>
                      <a:noFill/>
                    </a:lnT>
                    <a:lnB>
                      <a:noFill/>
                    </a:lnB>
                  </a:tcPr>
                </a:tc>
                <a:tc>
                  <a:txBody>
                    <a:bodyPr/>
                    <a:lstStyle/>
                    <a:p>
                      <a:pPr algn="l">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l">
                        <a:lnSpc>
                          <a:spcPts val="800"/>
                        </a:lnSpc>
                      </a:pPr>
                      <a:r>
                        <a:rPr lang="en-US" sz="12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l">
                        <a:lnSpc>
                          <a:spcPts val="800"/>
                        </a:lnSpc>
                      </a:pPr>
                      <a:r>
                        <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rPr>
                        <a:t>進行性難治性の稀な充実性腫瘍</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ja-JP" sz="900" kern="0">
                          <a:effectLst/>
                          <a:latin typeface="Times New Roman" panose="02020603050405020304" pitchFamily="18" charset="0"/>
                          <a:ea typeface="ＭＳ 明朝" panose="02020609040205080304" pitchFamily="17" charset="-128"/>
                          <a:cs typeface="Times New Roman" panose="02020603050405020304" pitchFamily="18" charset="0"/>
                        </a:rPr>
                        <a:t>フランス</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350</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NCT03012620</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996989246"/>
                  </a:ext>
                </a:extLst>
              </a:tr>
              <a:tr h="163396">
                <a:tc>
                  <a:txBody>
                    <a:bodyPr/>
                    <a:lstStyle/>
                    <a:p>
                      <a:pPr algn="l">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a:noFill/>
                    </a:lnL>
                    <a:lnR>
                      <a:noFill/>
                    </a:lnR>
                    <a:lnT>
                      <a:noFill/>
                    </a:lnT>
                    <a:lnB>
                      <a:noFill/>
                    </a:lnB>
                  </a:tcPr>
                </a:tc>
                <a:tc>
                  <a:txBody>
                    <a:bodyPr/>
                    <a:lstStyle/>
                    <a:p>
                      <a:pPr algn="l">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l">
                        <a:lnSpc>
                          <a:spcPts val="800"/>
                        </a:lnSpc>
                      </a:pPr>
                      <a:r>
                        <a:rPr lang="en-US" sz="12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l">
                        <a:lnSpc>
                          <a:spcPts val="800"/>
                        </a:lnSpc>
                      </a:pPr>
                      <a:r>
                        <a:rPr lang="en-US" sz="900" i="1" kern="0" dirty="0">
                          <a:effectLst/>
                          <a:latin typeface="Times New Roman" panose="02020603050405020304" pitchFamily="18" charset="0"/>
                          <a:ea typeface="ＭＳ 明朝" panose="02020609040205080304" pitchFamily="17" charset="-128"/>
                          <a:cs typeface="Times New Roman" panose="02020603050405020304" pitchFamily="18" charset="0"/>
                        </a:rPr>
                        <a:t>ATC</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米国</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20</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NCT02688608</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133421802"/>
                  </a:ext>
                </a:extLst>
              </a:tr>
              <a:tr h="163396">
                <a:tc>
                  <a:txBody>
                    <a:bodyPr/>
                    <a:lstStyle/>
                    <a:p>
                      <a:pPr algn="l">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a:noFill/>
                    </a:lnL>
                    <a:lnR>
                      <a:noFill/>
                    </a:lnR>
                    <a:lnT>
                      <a:noFill/>
                    </a:lnT>
                    <a:lnB>
                      <a:noFill/>
                    </a:lnB>
                  </a:tcPr>
                </a:tc>
                <a:tc>
                  <a:txBody>
                    <a:bodyPr/>
                    <a:lstStyle/>
                    <a:p>
                      <a:pPr algn="l">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l">
                        <a:lnSpc>
                          <a:spcPts val="800"/>
                        </a:lnSpc>
                      </a:pPr>
                      <a:r>
                        <a:rPr lang="en-US" sz="12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l">
                        <a:lnSpc>
                          <a:spcPts val="800"/>
                        </a:lnSpc>
                      </a:pPr>
                      <a:r>
                        <a:rPr lang="ja-JP" sz="1000" kern="100">
                          <a:effectLst/>
                          <a:latin typeface="Times New Roman" panose="02020603050405020304" pitchFamily="18" charset="0"/>
                          <a:ea typeface="ＭＳ 明朝" panose="02020609040205080304" pitchFamily="17" charset="-128"/>
                          <a:cs typeface="Times New Roman" panose="02020603050405020304" pitchFamily="18" charset="0"/>
                        </a:rPr>
                        <a:t>進行性の切除不可能な</a:t>
                      </a:r>
                      <a:r>
                        <a:rPr lang="en-US" sz="1000" kern="100">
                          <a:effectLst/>
                          <a:latin typeface="Times New Roman" panose="02020603050405020304" pitchFamily="18" charset="0"/>
                          <a:ea typeface="ＭＳ 明朝" panose="02020609040205080304" pitchFamily="17" charset="-128"/>
                          <a:cs typeface="Times New Roman" panose="02020603050405020304" pitchFamily="18" charset="0"/>
                        </a:rPr>
                        <a:t>MTC</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米国</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30</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NCT03072160</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094136255"/>
                  </a:ext>
                </a:extLst>
              </a:tr>
              <a:tr h="447152">
                <a:tc>
                  <a:txBody>
                    <a:bodyPr/>
                    <a:lstStyle/>
                    <a:p>
                      <a:pPr algn="just">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化学放射線療法</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手術</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ドセタキセル＋ドキソルビシン＋</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IMRT)</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1000" kern="100">
                          <a:effectLst/>
                          <a:latin typeface="Times New Roman" panose="02020603050405020304" pitchFamily="18" charset="0"/>
                          <a:ea typeface="ＭＳ 明朝" panose="02020609040205080304" pitchFamily="17" charset="-128"/>
                          <a:cs typeface="Times New Roman" panose="02020603050405020304" pitchFamily="18" charset="0"/>
                        </a:rPr>
                        <a:t>ATC</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米国</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NA</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NCT03211117</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907685335"/>
                  </a:ext>
                </a:extLst>
              </a:tr>
              <a:tr h="298195">
                <a:tc>
                  <a:txBody>
                    <a:bodyPr/>
                    <a:lstStyle/>
                    <a:p>
                      <a:pPr algn="just">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化学療法</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ドセタキセル</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rPr>
                        <a:t>化学療法の効果が低い</a:t>
                      </a:r>
                      <a:r>
                        <a:rPr lang="en-US" sz="1000" kern="100" dirty="0">
                          <a:effectLst/>
                          <a:latin typeface="Times New Roman" panose="02020603050405020304" pitchFamily="18" charset="0"/>
                          <a:ea typeface="ＭＳ 明朝" panose="02020609040205080304" pitchFamily="17" charset="-128"/>
                          <a:cs typeface="Times New Roman" panose="02020603050405020304" pitchFamily="18" charset="0"/>
                        </a:rPr>
                        <a:t>TC</a:t>
                      </a:r>
                      <a:r>
                        <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rPr>
                        <a:t>および唾液腺癌</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米国</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46</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NCT03360890</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272048316"/>
                  </a:ext>
                </a:extLst>
              </a:tr>
              <a:tr h="163396">
                <a:tc>
                  <a:txBody>
                    <a:bodyPr/>
                    <a:lstStyle/>
                    <a:p>
                      <a:pPr algn="just">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en-US" sz="900" kern="100" dirty="0" err="1">
                          <a:effectLst/>
                          <a:latin typeface="Times New Roman" panose="02020603050405020304" pitchFamily="18" charset="0"/>
                          <a:ea typeface="ＭＳ 明朝" panose="02020609040205080304" pitchFamily="17" charset="-128"/>
                          <a:cs typeface="Times New Roman" panose="02020603050405020304" pitchFamily="18" charset="0"/>
                        </a:rPr>
                        <a:t>RTKi</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レンバチニブ</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ja-JP" sz="1000" kern="100">
                          <a:effectLst/>
                          <a:latin typeface="Times New Roman" panose="02020603050405020304" pitchFamily="18" charset="0"/>
                          <a:ea typeface="ＭＳ 明朝" panose="02020609040205080304" pitchFamily="17" charset="-128"/>
                          <a:cs typeface="Times New Roman" panose="02020603050405020304" pitchFamily="18" charset="0"/>
                        </a:rPr>
                        <a:t>進行性難治性</a:t>
                      </a:r>
                      <a:r>
                        <a:rPr lang="en-US" sz="1000" kern="100">
                          <a:effectLst/>
                          <a:latin typeface="Times New Roman" panose="02020603050405020304" pitchFamily="18" charset="0"/>
                          <a:ea typeface="ＭＳ 明朝" panose="02020609040205080304" pitchFamily="17" charset="-128"/>
                          <a:cs typeface="Times New Roman" panose="02020603050405020304" pitchFamily="18" charset="0"/>
                        </a:rPr>
                        <a:t>DTC</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米国</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60</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NCT02973997</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4047678532"/>
                  </a:ext>
                </a:extLst>
              </a:tr>
              <a:tr h="163396">
                <a:tc>
                  <a:txBody>
                    <a:bodyPr/>
                    <a:lstStyle/>
                    <a:p>
                      <a:pPr algn="just">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抗菌剤</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Clostridium </a:t>
                      </a:r>
                      <a:r>
                        <a:rPr lang="en-US" sz="900" kern="100" dirty="0" err="1">
                          <a:effectLst/>
                          <a:latin typeface="Times New Roman" panose="02020603050405020304" pitchFamily="18" charset="0"/>
                          <a:ea typeface="ＭＳ 明朝" panose="02020609040205080304" pitchFamily="17" charset="-128"/>
                          <a:cs typeface="Times New Roman" panose="02020603050405020304" pitchFamily="18" charset="0"/>
                        </a:rPr>
                        <a:t>Novyi</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-NT</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800"/>
                        </a:lnSpc>
                      </a:pPr>
                      <a:r>
                        <a:rPr lang="ja-JP" sz="1000" kern="100">
                          <a:effectLst/>
                          <a:latin typeface="Times New Roman" panose="02020603050405020304" pitchFamily="18" charset="0"/>
                          <a:ea typeface="ＭＳ 明朝" panose="02020609040205080304" pitchFamily="17" charset="-128"/>
                          <a:cs typeface="Times New Roman" panose="02020603050405020304" pitchFamily="18" charset="0"/>
                        </a:rPr>
                        <a:t>進行性難治性充実性腫瘍</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米国</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18</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1</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NCT03435952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907201"/>
                  </a:ext>
                </a:extLst>
              </a:tr>
              <a:tr h="447152">
                <a:tc>
                  <a:txBody>
                    <a:bodyPr/>
                    <a:lstStyle/>
                    <a:p>
                      <a:pPr algn="just">
                        <a:lnSpc>
                          <a:spcPts val="800"/>
                        </a:lnSpc>
                      </a:pPr>
                      <a:r>
                        <a:rPr lang="ja-JP" altLang="en-US" sz="700" b="1" kern="0" dirty="0">
                          <a:effectLst/>
                          <a:latin typeface="Times New Roman" panose="02020603050405020304" pitchFamily="18" charset="0"/>
                          <a:ea typeface="ＭＳ 明朝" panose="02020609040205080304" pitchFamily="17" charset="-128"/>
                          <a:cs typeface="Times New Roman" panose="02020603050405020304" pitchFamily="18" charset="0"/>
                        </a:rPr>
                        <a:t>抗</a:t>
                      </a:r>
                      <a:endParaRPr lang="en-US" altLang="ja-JP" sz="700" b="1" kern="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just">
                        <a:lnSpc>
                          <a:spcPts val="800"/>
                        </a:lnSpc>
                      </a:pPr>
                      <a:r>
                        <a:rPr lang="en-US" sz="700" b="1" kern="0" dirty="0">
                          <a:effectLst/>
                          <a:latin typeface="Times New Roman" panose="02020603050405020304" pitchFamily="18" charset="0"/>
                          <a:ea typeface="ＭＳ 明朝" panose="02020609040205080304" pitchFamily="17" charset="-128"/>
                          <a:cs typeface="Times New Roman" panose="02020603050405020304" pitchFamily="18" charset="0"/>
                        </a:rPr>
                        <a:t>PD-L1</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000"/>
                        </a:lnSpc>
                      </a:pPr>
                      <a:r>
                        <a:rPr lang="ja-JP"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アテゾリズマブ</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BRAF</a:t>
                      </a:r>
                      <a:r>
                        <a:rPr lang="en-US" sz="900" i="1" kern="100" dirty="0">
                          <a:effectLst/>
                          <a:latin typeface="Times New Roman" panose="02020603050405020304" pitchFamily="18" charset="0"/>
                          <a:ea typeface="ＭＳ 明朝" panose="02020609040205080304" pitchFamily="17" charset="-128"/>
                          <a:cs typeface="Times New Roman" panose="02020603050405020304" pitchFamily="18" charset="0"/>
                        </a:rPr>
                        <a:t>i</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ベムラフェニブ</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800"/>
                        </a:lnSpc>
                      </a:pPr>
                      <a:r>
                        <a:rPr lang="en-US" sz="900" i="1" kern="0" dirty="0">
                          <a:effectLst/>
                          <a:latin typeface="Times New Roman" panose="02020603050405020304" pitchFamily="18" charset="0"/>
                          <a:ea typeface="ＭＳ 明朝" panose="02020609040205080304" pitchFamily="17" charset="-128"/>
                          <a:cs typeface="Times New Roman" panose="02020603050405020304" pitchFamily="18" charset="0"/>
                        </a:rPr>
                        <a:t>PDTC – ATC - MTC</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米国</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50</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NCT03181100</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62696231"/>
                  </a:ext>
                </a:extLst>
              </a:tr>
              <a:tr h="163396">
                <a:tc>
                  <a:txBody>
                    <a:bodyPr/>
                    <a:lstStyle/>
                    <a:p>
                      <a:pPr algn="just">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en-US" sz="900" kern="100" dirty="0" err="1">
                          <a:effectLst/>
                          <a:latin typeface="Times New Roman" panose="02020603050405020304" pitchFamily="18" charset="0"/>
                          <a:ea typeface="ＭＳ 明朝" panose="02020609040205080304" pitchFamily="17" charset="-128"/>
                          <a:cs typeface="Times New Roman" panose="02020603050405020304" pitchFamily="18" charset="0"/>
                        </a:rPr>
                        <a:t>MEK</a:t>
                      </a:r>
                      <a:r>
                        <a:rPr lang="en-US" sz="900" i="1" kern="100" dirty="0" err="1">
                          <a:effectLst/>
                          <a:latin typeface="Times New Roman" panose="02020603050405020304" pitchFamily="18" charset="0"/>
                          <a:ea typeface="ＭＳ 明朝" panose="02020609040205080304" pitchFamily="17" charset="-128"/>
                          <a:cs typeface="Times New Roman" panose="02020603050405020304" pitchFamily="18" charset="0"/>
                        </a:rPr>
                        <a:t>i</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コビメチニブ</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90148922"/>
                  </a:ext>
                </a:extLst>
              </a:tr>
              <a:tr h="163396">
                <a:tc>
                  <a:txBody>
                    <a:bodyPr/>
                    <a:lstStyle/>
                    <a:p>
                      <a:pPr algn="just">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en-US" sz="900" kern="100" dirty="0" err="1">
                          <a:effectLst/>
                          <a:latin typeface="Times New Roman" panose="02020603050405020304" pitchFamily="18" charset="0"/>
                          <a:ea typeface="ＭＳ 明朝" panose="02020609040205080304" pitchFamily="17" charset="-128"/>
                          <a:cs typeface="Times New Roman" panose="02020603050405020304" pitchFamily="18" charset="0"/>
                        </a:rPr>
                        <a:t>VEGFi</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ベバシズマブ</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144252208"/>
                  </a:ext>
                </a:extLst>
              </a:tr>
              <a:tr h="298102">
                <a:tc>
                  <a:txBody>
                    <a:bodyPr/>
                    <a:lstStyle/>
                    <a:p>
                      <a:pPr algn="just">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化学療法（</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Nab-</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パクリタキセル／パクリタキセル）</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80825224"/>
                  </a:ext>
                </a:extLst>
              </a:tr>
              <a:tr h="163396">
                <a:tc>
                  <a:txBody>
                    <a:bodyPr/>
                    <a:lstStyle/>
                    <a:p>
                      <a:pPr algn="just">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en-US" sz="900" kern="100" dirty="0" err="1">
                          <a:effectLst/>
                          <a:latin typeface="Times New Roman" panose="02020603050405020304" pitchFamily="18" charset="0"/>
                          <a:ea typeface="ＭＳ 明朝" panose="02020609040205080304" pitchFamily="17" charset="-128"/>
                          <a:cs typeface="Times New Roman" panose="02020603050405020304" pitchFamily="18" charset="0"/>
                        </a:rPr>
                        <a:t>RTKi</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カボザンチニブ</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進行性固形がん</a:t>
                      </a:r>
                      <a:r>
                        <a:rPr lang="ja-JP" sz="900" kern="100">
                          <a:effectLst/>
                          <a:latin typeface="游明朝" panose="02020400000000000000" pitchFamily="18" charset="-128"/>
                          <a:ea typeface="Times New Roman" panose="02020603050405020304" pitchFamily="18" charset="0"/>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ja-JP" sz="900" kern="0">
                          <a:effectLst/>
                          <a:latin typeface="Times New Roman" panose="02020603050405020304" pitchFamily="18" charset="0"/>
                          <a:ea typeface="ＭＳ 明朝" panose="02020609040205080304" pitchFamily="17" charset="-128"/>
                          <a:cs typeface="Times New Roman" panose="02020603050405020304" pitchFamily="18" charset="0"/>
                        </a:rPr>
                        <a:t>欧州、米国</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1732 0</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1/2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NCT0317096</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1284750"/>
                  </a:ext>
                </a:extLst>
              </a:tr>
              <a:tr h="484415">
                <a:tc>
                  <a:txBody>
                    <a:bodyPr/>
                    <a:lstStyle/>
                    <a:p>
                      <a:pPr algn="just">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000"/>
                        </a:lnSpc>
                      </a:pPr>
                      <a:r>
                        <a:rPr lang="ja-JP"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アベルマブ</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800"/>
                        </a:lnSpc>
                      </a:pPr>
                      <a:r>
                        <a:rPr lang="ja-JP"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デュルバルマブ</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抗</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OX40</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薬</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(PF-0451860)</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進行性難治性固形がん腫瘍</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米国</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184</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1/2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NCT03217747</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63573171"/>
                  </a:ext>
                </a:extLst>
              </a:tr>
              <a:tr h="298102">
                <a:tc>
                  <a:txBody>
                    <a:bodyPr/>
                    <a:lstStyle/>
                    <a:p>
                      <a:pPr algn="just">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抗</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TNFRSF9</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抗体（ウトミルマブ</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774591100"/>
                  </a:ext>
                </a:extLst>
              </a:tr>
              <a:tr h="163396">
                <a:tc>
                  <a:txBody>
                    <a:bodyPr/>
                    <a:lstStyle/>
                    <a:p>
                      <a:pPr algn="just">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800"/>
                        </a:lnSpc>
                      </a:pPr>
                      <a:r>
                        <a:rPr lang="en-US"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放射線治療</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800"/>
                        </a:lnSpc>
                      </a:pPr>
                      <a:r>
                        <a:rPr lang="en-US" sz="9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800"/>
                        </a:lnSpc>
                      </a:pPr>
                      <a:r>
                        <a:rPr lang="en-US" sz="12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420433"/>
                  </a:ext>
                </a:extLst>
              </a:tr>
              <a:tr h="298102">
                <a:tc>
                  <a:txBody>
                    <a:bodyPr/>
                    <a:lstStyle/>
                    <a:p>
                      <a:pPr algn="just">
                        <a:lnSpc>
                          <a:spcPts val="800"/>
                        </a:lnSpc>
                      </a:pPr>
                      <a:r>
                        <a:rPr lang="en-US" sz="1050" b="1"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800"/>
                        </a:lnSpc>
                      </a:pPr>
                      <a:r>
                        <a:rPr lang="ja-JP" sz="900" b="1" kern="100" dirty="0">
                          <a:effectLst/>
                          <a:latin typeface="Times New Roman" panose="02020603050405020304" pitchFamily="18" charset="0"/>
                          <a:ea typeface="ＭＳ 明朝" panose="02020609040205080304" pitchFamily="17" charset="-128"/>
                          <a:cs typeface="Times New Roman" panose="02020603050405020304" pitchFamily="18" charset="0"/>
                        </a:rPr>
                        <a:t>デュルバルマブ</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RAI</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進行性</a:t>
                      </a:r>
                      <a:r>
                        <a:rPr lang="en-US" sz="900" kern="100">
                          <a:effectLst/>
                          <a:latin typeface="Times New Roman" panose="02020603050405020304" pitchFamily="18" charset="0"/>
                          <a:ea typeface="ＭＳ 明朝" panose="02020609040205080304" pitchFamily="17" charset="-128"/>
                          <a:cs typeface="Times New Roman" panose="02020603050405020304" pitchFamily="18" charset="0"/>
                        </a:rPr>
                        <a:t>DTC</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米国</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NA</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1</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NCT03215095</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25236048"/>
                  </a:ext>
                </a:extLst>
              </a:tr>
              <a:tr h="163396">
                <a:tc>
                  <a:txBody>
                    <a:bodyPr/>
                    <a:lstStyle/>
                    <a:p>
                      <a:pPr algn="just">
                        <a:lnSpc>
                          <a:spcPts val="800"/>
                        </a:lnSpc>
                      </a:pPr>
                      <a:r>
                        <a:rPr lang="en-US" sz="105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105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抗</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CTLA-4</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抗体</a:t>
                      </a:r>
                      <a:r>
                        <a:rPr lang="en-US" sz="900" kern="100" dirty="0" err="1">
                          <a:effectLst/>
                          <a:latin typeface="Times New Roman" panose="02020603050405020304" pitchFamily="18" charset="0"/>
                          <a:ea typeface="ＭＳ 明朝" panose="02020609040205080304" pitchFamily="17" charset="-128"/>
                          <a:cs typeface="Times New Roman" panose="02020603050405020304" pitchFamily="18" charset="0"/>
                        </a:rPr>
                        <a:t>Tremelimumab</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進行性難治性</a:t>
                      </a:r>
                      <a:r>
                        <a:rPr lang="en-US" sz="900" kern="100">
                          <a:effectLst/>
                          <a:latin typeface="Times New Roman" panose="02020603050405020304" pitchFamily="18" charset="0"/>
                          <a:ea typeface="ＭＳ 明朝" panose="02020609040205080304" pitchFamily="17" charset="-128"/>
                          <a:cs typeface="Times New Roman" panose="02020603050405020304" pitchFamily="18" charset="0"/>
                        </a:rPr>
                        <a:t>DTC</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ja-JP" sz="900" kern="0">
                          <a:effectLst/>
                          <a:latin typeface="Times New Roman" panose="02020603050405020304" pitchFamily="18" charset="0"/>
                          <a:ea typeface="ＭＳ 明朝" panose="02020609040205080304" pitchFamily="17" charset="-128"/>
                          <a:cs typeface="Times New Roman" panose="02020603050405020304" pitchFamily="18" charset="0"/>
                        </a:rPr>
                        <a:t>スペイン</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46</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l">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NCT03753919</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295408448"/>
                  </a:ext>
                </a:extLst>
              </a:tr>
              <a:tr h="163396">
                <a:tc>
                  <a:txBody>
                    <a:bodyPr/>
                    <a:lstStyle/>
                    <a:p>
                      <a:pPr algn="just">
                        <a:lnSpc>
                          <a:spcPts val="800"/>
                        </a:lnSpc>
                      </a:pPr>
                      <a:r>
                        <a:rPr lang="en-US" sz="105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105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抗</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CTLA-4</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抗体</a:t>
                      </a: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en-US" sz="900" kern="100" dirty="0" err="1">
                          <a:effectLst/>
                          <a:latin typeface="Times New Roman" panose="02020603050405020304" pitchFamily="18" charset="0"/>
                          <a:ea typeface="ＭＳ 明朝" panose="02020609040205080304" pitchFamily="17" charset="-128"/>
                          <a:cs typeface="Times New Roman" panose="02020603050405020304" pitchFamily="18" charset="0"/>
                        </a:rPr>
                        <a:t>Tremelimumab</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転移性</a:t>
                      </a:r>
                      <a:r>
                        <a:rPr lang="en-US" sz="900" kern="100">
                          <a:effectLst/>
                          <a:latin typeface="Times New Roman" panose="02020603050405020304" pitchFamily="18" charset="0"/>
                          <a:ea typeface="ＭＳ 明朝" panose="02020609040205080304" pitchFamily="17" charset="-128"/>
                          <a:cs typeface="Times New Roman" panose="02020603050405020304" pitchFamily="18" charset="0"/>
                        </a:rPr>
                        <a:t>ATC</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ja-JP" sz="900" kern="100">
                          <a:effectLst/>
                          <a:latin typeface="Times New Roman" panose="02020603050405020304" pitchFamily="18" charset="0"/>
                          <a:ea typeface="ＭＳ 明朝" panose="02020609040205080304" pitchFamily="17" charset="-128"/>
                          <a:cs typeface="Times New Roman" panose="02020603050405020304" pitchFamily="18" charset="0"/>
                        </a:rPr>
                        <a:t>米国</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NA</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l">
                        <a:lnSpc>
                          <a:spcPts val="800"/>
                        </a:lnSpc>
                      </a:pPr>
                      <a:r>
                        <a:rPr lang="en-US" sz="900" kern="0">
                          <a:effectLst/>
                          <a:latin typeface="Times New Roman" panose="02020603050405020304" pitchFamily="18" charset="0"/>
                          <a:ea typeface="ＭＳ 明朝" panose="02020609040205080304" pitchFamily="17" charset="-128"/>
                          <a:cs typeface="Times New Roman" panose="02020603050405020304" pitchFamily="18" charset="0"/>
                        </a:rPr>
                        <a:t>1</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800"/>
                        </a:lnSpc>
                      </a:pPr>
                      <a:r>
                        <a:rPr lang="en-US" sz="900" kern="0" dirty="0">
                          <a:effectLst/>
                          <a:latin typeface="Times New Roman" panose="02020603050405020304" pitchFamily="18" charset="0"/>
                          <a:ea typeface="ＭＳ 明朝" panose="02020609040205080304" pitchFamily="17" charset="-128"/>
                          <a:cs typeface="Times New Roman" panose="02020603050405020304" pitchFamily="18" charset="0"/>
                        </a:rPr>
                        <a:t>NCT03122496</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146502743"/>
                  </a:ext>
                </a:extLst>
              </a:tr>
              <a:tr h="235687">
                <a:tc>
                  <a:txBody>
                    <a:bodyPr/>
                    <a:lstStyle/>
                    <a:p>
                      <a:pPr algn="just">
                        <a:lnSpc>
                          <a:spcPts val="800"/>
                        </a:lnSpc>
                      </a:pPr>
                      <a:r>
                        <a:rPr lang="en-US" sz="105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9050" cap="flat" cmpd="sng" algn="ctr">
                      <a:solidFill>
                        <a:srgbClr val="538135"/>
                      </a:solidFill>
                      <a:prstDash val="solid"/>
                      <a:round/>
                      <a:headEnd type="none" w="med" len="med"/>
                      <a:tailEnd type="none" w="med" len="med"/>
                    </a:lnB>
                  </a:tcPr>
                </a:tc>
                <a:tc>
                  <a:txBody>
                    <a:bodyPr/>
                    <a:lstStyle/>
                    <a:p>
                      <a:pPr algn="just">
                        <a:lnSpc>
                          <a:spcPts val="800"/>
                        </a:lnSpc>
                      </a:pPr>
                      <a:r>
                        <a:rPr lang="en-US" sz="105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9050" cap="flat" cmpd="sng" algn="ctr">
                      <a:solidFill>
                        <a:srgbClr val="538135"/>
                      </a:solidFill>
                      <a:prstDash val="solid"/>
                      <a:round/>
                      <a:headEnd type="none" w="med" len="med"/>
                      <a:tailEnd type="none" w="med" len="med"/>
                    </a:lnB>
                  </a:tcPr>
                </a:tc>
                <a:tc>
                  <a:txBody>
                    <a:bodyPr/>
                    <a:lstStyle/>
                    <a:p>
                      <a:pPr algn="just">
                        <a:lnSpc>
                          <a:spcPts val="800"/>
                        </a:lnSpc>
                      </a:pPr>
                      <a:r>
                        <a:rPr lang="en-US" sz="9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rPr>
                        <a:t>放射線治療</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9050" cap="flat" cmpd="sng" algn="ctr">
                      <a:solidFill>
                        <a:srgbClr val="538135"/>
                      </a:solidFill>
                      <a:prstDash val="solid"/>
                      <a:round/>
                      <a:headEnd type="none" w="med" len="med"/>
                      <a:tailEnd type="none" w="med" len="med"/>
                    </a:lnB>
                  </a:tcPr>
                </a:tc>
                <a:tc>
                  <a:txBody>
                    <a:bodyPr/>
                    <a:lstStyle/>
                    <a:p>
                      <a:pPr algn="just">
                        <a:lnSpc>
                          <a:spcPts val="800"/>
                        </a:lnSpc>
                      </a:pPr>
                      <a:r>
                        <a:rPr lang="en-US" sz="12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9050" cap="flat" cmpd="sng" algn="ctr">
                      <a:solidFill>
                        <a:srgbClr val="538135"/>
                      </a:solidFill>
                      <a:prstDash val="solid"/>
                      <a:round/>
                      <a:headEnd type="none" w="med" len="med"/>
                      <a:tailEnd type="none" w="med" len="med"/>
                    </a:lnB>
                  </a:tcPr>
                </a:tc>
                <a:tc>
                  <a:txBody>
                    <a:bodyPr/>
                    <a:lstStyle/>
                    <a:p>
                      <a:pPr algn="l">
                        <a:lnSpc>
                          <a:spcPts val="800"/>
                        </a:lnSpc>
                      </a:pPr>
                      <a:r>
                        <a:rPr lang="en-US" sz="12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9050" cap="flat" cmpd="sng" algn="ctr">
                      <a:solidFill>
                        <a:srgbClr val="538135"/>
                      </a:solidFill>
                      <a:prstDash val="solid"/>
                      <a:round/>
                      <a:headEnd type="none" w="med" len="med"/>
                      <a:tailEnd type="none" w="med" len="med"/>
                    </a:lnB>
                  </a:tcPr>
                </a:tc>
                <a:tc>
                  <a:txBody>
                    <a:bodyPr/>
                    <a:lstStyle/>
                    <a:p>
                      <a:pPr algn="ctr">
                        <a:lnSpc>
                          <a:spcPts val="800"/>
                        </a:lnSpc>
                      </a:pPr>
                      <a:r>
                        <a:rPr lang="en-US" sz="12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9050" cap="flat" cmpd="sng" algn="ctr">
                      <a:solidFill>
                        <a:srgbClr val="538135"/>
                      </a:solidFill>
                      <a:prstDash val="solid"/>
                      <a:round/>
                      <a:headEnd type="none" w="med" len="med"/>
                      <a:tailEnd type="none" w="med" len="med"/>
                    </a:lnB>
                  </a:tcPr>
                </a:tc>
                <a:tc>
                  <a:txBody>
                    <a:bodyPr/>
                    <a:lstStyle/>
                    <a:p>
                      <a:pPr algn="l">
                        <a:lnSpc>
                          <a:spcPts val="800"/>
                        </a:lnSpc>
                      </a:pPr>
                      <a:r>
                        <a:rPr lang="en-US" sz="12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9050" cap="flat" cmpd="sng" algn="ctr">
                      <a:solidFill>
                        <a:srgbClr val="538135"/>
                      </a:solidFill>
                      <a:prstDash val="solid"/>
                      <a:round/>
                      <a:headEnd type="none" w="med" len="med"/>
                      <a:tailEnd type="none" w="med" len="med"/>
                    </a:lnB>
                  </a:tcPr>
                </a:tc>
                <a:tc>
                  <a:txBody>
                    <a:bodyPr/>
                    <a:lstStyle/>
                    <a:p>
                      <a:pPr algn="l">
                        <a:lnSpc>
                          <a:spcPts val="800"/>
                        </a:lnSpc>
                      </a:pPr>
                      <a:r>
                        <a:rPr lang="en-US" sz="12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w="19050" cap="flat" cmpd="sng" algn="ctr">
                      <a:solidFill>
                        <a:srgbClr val="538135"/>
                      </a:solidFill>
                      <a:prstDash val="solid"/>
                      <a:round/>
                      <a:headEnd type="none" w="med" len="med"/>
                      <a:tailEnd type="none" w="med" len="med"/>
                    </a:lnB>
                  </a:tcPr>
                </a:tc>
                <a:extLst>
                  <a:ext uri="{0D108BD9-81ED-4DB2-BD59-A6C34878D82A}">
                    <a16:rowId xmlns:a16="http://schemas.microsoft.com/office/drawing/2014/main" val="1711645322"/>
                  </a:ext>
                </a:extLst>
              </a:tr>
            </a:tbl>
          </a:graphicData>
        </a:graphic>
      </p:graphicFrame>
    </p:spTree>
    <p:extLst>
      <p:ext uri="{BB962C8B-B14F-4D97-AF65-F5344CB8AC3E}">
        <p14:creationId xmlns:p14="http://schemas.microsoft.com/office/powerpoint/2010/main" val="2123749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総括</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171155" y="642346"/>
            <a:ext cx="8801690" cy="612874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甲状腺は、</a:t>
            </a:r>
            <a:r>
              <a:rPr lang="ja-JP" altLang="en-US" sz="3200" u="sng" dirty="0">
                <a:latin typeface="+mj-lt"/>
              </a:rPr>
              <a:t>世界的に増加しつつある免疫療法で自己免疫と癌の分野で脚光</a:t>
            </a:r>
            <a:r>
              <a:rPr lang="ja-JP" altLang="en-US" sz="3200" dirty="0">
                <a:latin typeface="+mj-lt"/>
              </a:rPr>
              <a:t>を浴びている。</a:t>
            </a:r>
            <a:endParaRPr lang="en-US" altLang="ja-JP" sz="3200" dirty="0">
              <a:latin typeface="+mj-lt"/>
            </a:endParaRPr>
          </a:p>
          <a:p>
            <a:pPr>
              <a:buFont typeface="Wingdings" panose="05000000000000000000" pitchFamily="2" charset="2"/>
              <a:buChar char="l"/>
            </a:pPr>
            <a:r>
              <a:rPr lang="ja-JP" altLang="en-US" sz="3200" dirty="0">
                <a:latin typeface="+mj-lt"/>
              </a:rPr>
              <a:t>甲状腺癌ＴＣに焦点をあてたレビューおよびメタアナリシスと比較し</a:t>
            </a:r>
            <a:r>
              <a:rPr lang="en-US" altLang="ja-JP" sz="3200" dirty="0">
                <a:latin typeface="+mj-lt"/>
              </a:rPr>
              <a:t>[69, 85, 86]</a:t>
            </a:r>
            <a:r>
              <a:rPr lang="ja-JP" altLang="en-US" sz="3200" dirty="0">
                <a:latin typeface="+mj-lt"/>
              </a:rPr>
              <a:t>、本研究で甲状腺癌や</a:t>
            </a:r>
            <a:r>
              <a:rPr lang="en-US" altLang="ja-JP" sz="3200" dirty="0">
                <a:latin typeface="+mj-lt"/>
              </a:rPr>
              <a:t>AITD</a:t>
            </a:r>
            <a:r>
              <a:rPr lang="ja-JP" altLang="en-US" sz="3200" dirty="0">
                <a:latin typeface="+mj-lt"/>
              </a:rPr>
              <a:t>、甲状腺</a:t>
            </a:r>
            <a:r>
              <a:rPr lang="en-US" altLang="ja-JP" sz="3200" dirty="0">
                <a:latin typeface="+mj-lt"/>
              </a:rPr>
              <a:t>irAE</a:t>
            </a:r>
            <a:r>
              <a:rPr lang="ja-JP" altLang="en-US" sz="3200" dirty="0">
                <a:latin typeface="+mj-lt"/>
              </a:rPr>
              <a:t>に共通する</a:t>
            </a:r>
            <a:r>
              <a:rPr lang="en-US" altLang="ja-JP" sz="3200" dirty="0">
                <a:latin typeface="+mj-lt"/>
              </a:rPr>
              <a:t>PD-1/PD-L1</a:t>
            </a:r>
            <a:r>
              <a:rPr lang="ja-JP" altLang="en-US" sz="3200" dirty="0">
                <a:latin typeface="+mj-lt"/>
              </a:rPr>
              <a:t>経路の関与について概要を紹介（図</a:t>
            </a:r>
            <a:r>
              <a:rPr lang="en-US" altLang="ja-JP" sz="3200" dirty="0">
                <a:latin typeface="+mj-lt"/>
              </a:rPr>
              <a:t>1</a:t>
            </a:r>
            <a:r>
              <a:rPr lang="ja-JP" altLang="en-US" sz="3200" dirty="0">
                <a:latin typeface="+mj-lt"/>
              </a:rPr>
              <a:t>、</a:t>
            </a:r>
            <a:r>
              <a:rPr lang="en-US" altLang="ja-JP" sz="3200" dirty="0">
                <a:latin typeface="+mj-lt"/>
              </a:rPr>
              <a:t>2</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その一方で、甲状腺</a:t>
            </a:r>
            <a:r>
              <a:rPr lang="en-US" altLang="ja-JP" sz="3200" dirty="0">
                <a:latin typeface="+mj-lt"/>
              </a:rPr>
              <a:t>irAE</a:t>
            </a:r>
            <a:r>
              <a:rPr lang="ja-JP" altLang="en-US" sz="3200" dirty="0">
                <a:latin typeface="+mj-lt"/>
              </a:rPr>
              <a:t>を生じるリスクが高く</a:t>
            </a:r>
            <a:r>
              <a:rPr lang="en-US" altLang="ja-JP" sz="3200" dirty="0">
                <a:latin typeface="+mj-lt"/>
              </a:rPr>
              <a:t>PD-1/PD-L1</a:t>
            </a:r>
            <a:r>
              <a:rPr lang="ja-JP" altLang="en-US" sz="3200" dirty="0">
                <a:latin typeface="+mj-lt"/>
              </a:rPr>
              <a:t>遮断の結果が良好な患者を対象に</a:t>
            </a:r>
            <a:r>
              <a:rPr lang="en-US" altLang="ja-JP" sz="3200" dirty="0">
                <a:latin typeface="+mj-lt"/>
              </a:rPr>
              <a:t>T</a:t>
            </a:r>
            <a:r>
              <a:rPr lang="ja-JP" altLang="en-US" sz="3200" dirty="0">
                <a:latin typeface="+mj-lt"/>
              </a:rPr>
              <a:t>細胞の活動、ひいては</a:t>
            </a:r>
            <a:r>
              <a:rPr lang="en-US" altLang="ja-JP" sz="3200" dirty="0">
                <a:latin typeface="+mj-lt"/>
              </a:rPr>
              <a:t>AITD</a:t>
            </a:r>
            <a:r>
              <a:rPr lang="ja-JP" altLang="en-US" sz="3200" dirty="0">
                <a:latin typeface="+mj-lt"/>
              </a:rPr>
              <a:t>の進行を抑制するうえでの</a:t>
            </a:r>
            <a:r>
              <a:rPr lang="en-US" altLang="ja-JP" sz="3200" dirty="0">
                <a:latin typeface="+mj-lt"/>
              </a:rPr>
              <a:t>PD-1/PD-L1</a:t>
            </a:r>
            <a:r>
              <a:rPr lang="ja-JP" altLang="en-US" sz="3200" dirty="0">
                <a:latin typeface="+mj-lt"/>
              </a:rPr>
              <a:t>の遮断に関する考察も行った。</a:t>
            </a:r>
            <a:endParaRPr lang="en-US" altLang="ja-JP" sz="3200" dirty="0">
              <a:latin typeface="+mj-lt"/>
            </a:endParaRPr>
          </a:p>
          <a:p>
            <a:pPr>
              <a:buFont typeface="Wingdings" panose="05000000000000000000" pitchFamily="2" charset="2"/>
              <a:buChar char="l"/>
            </a:pPr>
            <a:r>
              <a:rPr lang="ja-JP" altLang="en-US" sz="3200" dirty="0">
                <a:latin typeface="+mj-lt"/>
              </a:rPr>
              <a:t>これは</a:t>
            </a:r>
            <a:r>
              <a:rPr lang="en-US" altLang="ja-JP" sz="3200" dirty="0">
                <a:latin typeface="+mj-lt"/>
              </a:rPr>
              <a:t>AITD</a:t>
            </a:r>
            <a:r>
              <a:rPr lang="ja-JP" altLang="en-US" sz="3200" dirty="0">
                <a:latin typeface="+mj-lt"/>
              </a:rPr>
              <a:t>治療の免疫チェックポイントへの作用に関する生物学的根拠を支持するものと考えられる。同様に癌細胞は</a:t>
            </a:r>
            <a:r>
              <a:rPr lang="en-US" altLang="ja-JP" sz="3200" dirty="0">
                <a:latin typeface="+mj-lt"/>
              </a:rPr>
              <a:t>PD-L1</a:t>
            </a:r>
            <a:r>
              <a:rPr lang="ja-JP" altLang="en-US" sz="3200" dirty="0">
                <a:latin typeface="+mj-lt"/>
              </a:rPr>
              <a:t>を介して免疫回避する。</a:t>
            </a:r>
          </a:p>
          <a:p>
            <a:pPr>
              <a:buFont typeface="Wingdings" panose="05000000000000000000" pitchFamily="2" charset="2"/>
              <a:buChar char="l"/>
            </a:pPr>
            <a:r>
              <a:rPr lang="ja-JP" altLang="en-US" sz="3200" dirty="0">
                <a:latin typeface="+mj-lt"/>
              </a:rPr>
              <a:t>癌遺伝子</a:t>
            </a:r>
            <a:r>
              <a:rPr lang="en-US" altLang="ja-JP" sz="3200" u="sng" dirty="0">
                <a:latin typeface="+mj-lt"/>
              </a:rPr>
              <a:t>BRAFV600E</a:t>
            </a:r>
            <a:r>
              <a:rPr lang="ja-JP" altLang="en-US" sz="3200" u="sng" dirty="0">
                <a:latin typeface="+mj-lt"/>
              </a:rPr>
              <a:t>または炎症性微小環境</a:t>
            </a:r>
            <a:r>
              <a:rPr lang="ja-JP" altLang="en-US" sz="3200" dirty="0">
                <a:latin typeface="+mj-lt"/>
              </a:rPr>
              <a:t>は（主に</a:t>
            </a:r>
            <a:r>
              <a:rPr lang="en-US" altLang="ja-JP" sz="3200" dirty="0">
                <a:latin typeface="+mj-lt"/>
              </a:rPr>
              <a:t>AITD</a:t>
            </a:r>
            <a:r>
              <a:rPr lang="ja-JP" altLang="en-US" sz="3200" dirty="0">
                <a:latin typeface="+mj-lt"/>
              </a:rPr>
              <a:t>に引き起こされて）</a:t>
            </a:r>
            <a:r>
              <a:rPr lang="en-US" altLang="ja-JP" sz="3200" u="sng" dirty="0">
                <a:latin typeface="+mj-lt"/>
              </a:rPr>
              <a:t>PD-L1</a:t>
            </a:r>
            <a:r>
              <a:rPr lang="ja-JP" altLang="en-US" sz="3200" u="sng" dirty="0">
                <a:latin typeface="+mj-lt"/>
              </a:rPr>
              <a:t>を誘発</a:t>
            </a:r>
            <a:r>
              <a:rPr lang="ja-JP" altLang="en-US" sz="3200" dirty="0">
                <a:latin typeface="+mj-lt"/>
              </a:rPr>
              <a:t>、それにより甲状腺腫瘍の増殖や侵襲、脱分化が進むおそれがある。その結果、</a:t>
            </a:r>
            <a:r>
              <a:rPr lang="en-US" altLang="ja-JP" sz="3200" u="sng" dirty="0">
                <a:latin typeface="+mj-lt"/>
              </a:rPr>
              <a:t>PD-L1</a:t>
            </a:r>
            <a:r>
              <a:rPr lang="ja-JP" altLang="en-US" sz="3200" u="sng" dirty="0">
                <a:latin typeface="+mj-lt"/>
              </a:rPr>
              <a:t>が診断的・予後的バイオマーカーの</a:t>
            </a:r>
            <a:r>
              <a:rPr lang="en-US" altLang="ja-JP" sz="3200" u="sng" dirty="0">
                <a:latin typeface="+mj-lt"/>
              </a:rPr>
              <a:t>1</a:t>
            </a:r>
            <a:r>
              <a:rPr lang="ja-JP" altLang="en-US" sz="3200" u="sng" dirty="0">
                <a:latin typeface="+mj-lt"/>
              </a:rPr>
              <a:t>つ</a:t>
            </a:r>
            <a:r>
              <a:rPr lang="ja-JP" altLang="en-US" sz="3200" dirty="0">
                <a:latin typeface="+mj-lt"/>
              </a:rPr>
              <a:t>として提唱された。</a:t>
            </a:r>
            <a:endParaRPr lang="en-US" altLang="ja-JP" sz="3200" dirty="0">
              <a:latin typeface="+mj-lt"/>
            </a:endParaRPr>
          </a:p>
          <a:p>
            <a:pPr>
              <a:buFont typeface="Wingdings" panose="05000000000000000000" pitchFamily="2" charset="2"/>
              <a:buChar char="l"/>
            </a:pPr>
            <a:r>
              <a:rPr lang="en-US" altLang="ja-JP" sz="3200" dirty="0">
                <a:latin typeface="+mj-lt"/>
              </a:rPr>
              <a:t>PD-L1</a:t>
            </a:r>
            <a:r>
              <a:rPr lang="ja-JP" altLang="en-US" sz="3200" dirty="0">
                <a:latin typeface="+mj-lt"/>
              </a:rPr>
              <a:t>は患者層別化に感度・特異度的に不十分であり、甲状腺癌</a:t>
            </a:r>
            <a:r>
              <a:rPr lang="en-US" altLang="ja-JP" sz="3200" dirty="0">
                <a:latin typeface="+mj-lt"/>
              </a:rPr>
              <a:t>TC</a:t>
            </a:r>
            <a:r>
              <a:rPr lang="ja-JP" altLang="en-US" sz="3200" dirty="0">
                <a:latin typeface="+mj-lt"/>
              </a:rPr>
              <a:t>の診断的・予後的精度を高めるためには、他の臨床病理学的特徴を伴うマルチマーカーパネルに統合する必要がある。</a:t>
            </a:r>
            <a:endParaRPr lang="en-US" altLang="ja-JP" sz="3200" dirty="0">
              <a:latin typeface="+mj-lt"/>
            </a:endParaRPr>
          </a:p>
          <a:p>
            <a:pPr>
              <a:buFont typeface="Wingdings" panose="05000000000000000000" pitchFamily="2" charset="2"/>
              <a:buChar char="l"/>
            </a:pPr>
            <a:r>
              <a:rPr lang="en-US" altLang="ja-JP" sz="3200" dirty="0">
                <a:latin typeface="+mj-lt"/>
              </a:rPr>
              <a:t>PD-1/PD-L1</a:t>
            </a:r>
            <a:r>
              <a:rPr lang="ja-JP" altLang="en-US" sz="3200" dirty="0">
                <a:latin typeface="+mj-lt"/>
              </a:rPr>
              <a:t>経路を標的とする免疫療法は、主に</a:t>
            </a:r>
            <a:r>
              <a:rPr lang="en-US" altLang="ja-JP" sz="3200" u="sng" dirty="0">
                <a:latin typeface="+mj-lt"/>
              </a:rPr>
              <a:t>BRAFi</a:t>
            </a:r>
            <a:r>
              <a:rPr lang="ja-JP" altLang="en-US" sz="3200" u="sng" dirty="0">
                <a:latin typeface="+mj-lt"/>
              </a:rPr>
              <a:t>と併用</a:t>
            </a:r>
            <a:r>
              <a:rPr lang="ja-JP" altLang="en-US" sz="3200" dirty="0">
                <a:latin typeface="+mj-lt"/>
              </a:rPr>
              <a:t>した場合に、進行性、再発性、転移性の甲状腺癌に対する新たな治療方法として有望となりうる（図</a:t>
            </a:r>
            <a:r>
              <a:rPr lang="en-US" altLang="ja-JP" sz="3200" dirty="0">
                <a:latin typeface="+mj-lt"/>
              </a:rPr>
              <a:t>2</a:t>
            </a:r>
            <a:r>
              <a:rPr lang="ja-JP" altLang="en-US" sz="3200" dirty="0">
                <a:latin typeface="+mj-lt"/>
              </a:rPr>
              <a:t>）。</a:t>
            </a:r>
          </a:p>
        </p:txBody>
      </p:sp>
    </p:spTree>
    <p:extLst>
      <p:ext uri="{BB962C8B-B14F-4D97-AF65-F5344CB8AC3E}">
        <p14:creationId xmlns:p14="http://schemas.microsoft.com/office/powerpoint/2010/main" val="2484111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7557"/>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結語</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04040" y="1148668"/>
            <a:ext cx="8801690" cy="57093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過去</a:t>
            </a:r>
            <a:r>
              <a:rPr lang="en-US" altLang="ja-JP" sz="3200" dirty="0">
                <a:latin typeface="+mj-lt"/>
              </a:rPr>
              <a:t>10</a:t>
            </a:r>
            <a:r>
              <a:rPr lang="ja-JP" altLang="en-US" sz="3200" dirty="0">
                <a:latin typeface="+mj-lt"/>
              </a:rPr>
              <a:t>年間、根治不能癌に対する救命の選択肢として免疫療法が革新的進歩。</a:t>
            </a:r>
            <a:endParaRPr lang="en-US" altLang="ja-JP" sz="3200" dirty="0">
              <a:latin typeface="+mj-lt"/>
            </a:endParaRPr>
          </a:p>
          <a:p>
            <a:pPr>
              <a:buFont typeface="Wingdings" panose="05000000000000000000" pitchFamily="2" charset="2"/>
              <a:buChar char="l"/>
            </a:pPr>
            <a:r>
              <a:rPr lang="ja-JP" altLang="en-US" sz="3200" dirty="0">
                <a:latin typeface="+mj-lt"/>
              </a:rPr>
              <a:t>今後</a:t>
            </a:r>
            <a:r>
              <a:rPr lang="en-US" altLang="ja-JP" sz="3200" dirty="0">
                <a:latin typeface="+mj-lt"/>
              </a:rPr>
              <a:t>10</a:t>
            </a:r>
            <a:r>
              <a:rPr lang="ja-JP" altLang="en-US" sz="3200" dirty="0">
                <a:latin typeface="+mj-lt"/>
              </a:rPr>
              <a:t>年間は現在試験中の</a:t>
            </a:r>
            <a:r>
              <a:rPr lang="en-US" altLang="ja-JP" sz="3200" dirty="0">
                <a:latin typeface="+mj-lt"/>
              </a:rPr>
              <a:t>PD-1/PD-L1</a:t>
            </a:r>
            <a:r>
              <a:rPr lang="ja-JP" altLang="en-US" sz="3200" dirty="0">
                <a:latin typeface="+mj-lt"/>
              </a:rPr>
              <a:t>経路が、高精度な甲状腺腫瘍学で応用されるようになることが期待。</a:t>
            </a:r>
            <a:endParaRPr lang="en-US" altLang="ja-JP" sz="3200" dirty="0">
              <a:latin typeface="+mj-lt"/>
            </a:endParaRPr>
          </a:p>
          <a:p>
            <a:pPr>
              <a:buFont typeface="Wingdings" panose="05000000000000000000" pitchFamily="2" charset="2"/>
              <a:buChar char="l"/>
            </a:pPr>
            <a:r>
              <a:rPr lang="en-US" altLang="ja-JP" sz="3200" dirty="0">
                <a:latin typeface="+mj-lt"/>
              </a:rPr>
              <a:t>PD-1/PD-L1</a:t>
            </a:r>
            <a:r>
              <a:rPr lang="ja-JP" altLang="en-US" sz="3200" dirty="0">
                <a:latin typeface="+mj-lt"/>
              </a:rPr>
              <a:t>をバイオマーカーおよび治療戦略として通常の臨床現場に導入する進歩が求められている。</a:t>
            </a:r>
            <a:endParaRPr lang="en-US" altLang="ja-JP" sz="3200" dirty="0">
              <a:latin typeface="+mj-lt"/>
            </a:endParaRPr>
          </a:p>
          <a:p>
            <a:pPr>
              <a:buFont typeface="Wingdings" panose="05000000000000000000" pitchFamily="2" charset="2"/>
              <a:buChar char="l"/>
            </a:pPr>
            <a:r>
              <a:rPr lang="ja-JP" altLang="en-US" sz="3200" dirty="0">
                <a:latin typeface="+mj-lt"/>
              </a:rPr>
              <a:t>大規模共同研究を行い</a:t>
            </a:r>
            <a:r>
              <a:rPr lang="en-US" altLang="ja-JP" sz="3200" dirty="0">
                <a:latin typeface="+mj-lt"/>
              </a:rPr>
              <a:t>PD-L1</a:t>
            </a:r>
            <a:r>
              <a:rPr lang="ja-JP" altLang="en-US" sz="3200" dirty="0">
                <a:latin typeface="+mj-lt"/>
              </a:rPr>
              <a:t>の基本的役割について更なる見解を得て、臨床的層別化、治療抵抗性を克服していきたい。</a:t>
            </a:r>
          </a:p>
        </p:txBody>
      </p:sp>
    </p:spTree>
    <p:extLst>
      <p:ext uri="{BB962C8B-B14F-4D97-AF65-F5344CB8AC3E}">
        <p14:creationId xmlns:p14="http://schemas.microsoft.com/office/powerpoint/2010/main" val="1267023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0"/>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図１．甲状腺疾患発生機序の</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PD-1/PD-L1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の役割</a:t>
            </a:r>
          </a:p>
        </p:txBody>
      </p:sp>
      <p:pic>
        <p:nvPicPr>
          <p:cNvPr id="2" name="図 1">
            <a:extLst>
              <a:ext uri="{FF2B5EF4-FFF2-40B4-BE49-F238E27FC236}">
                <a16:creationId xmlns:a16="http://schemas.microsoft.com/office/drawing/2014/main" id="{B7BCBC44-40A0-4C5E-9763-93CD3670BFE5}"/>
              </a:ext>
            </a:extLst>
          </p:cNvPr>
          <p:cNvPicPr>
            <a:picLocks noChangeAspect="1"/>
          </p:cNvPicPr>
          <p:nvPr/>
        </p:nvPicPr>
        <p:blipFill rotWithShape="1">
          <a:blip r:embed="rId2"/>
          <a:srcRect t="8484" r="58300" b="59450"/>
          <a:stretch/>
        </p:blipFill>
        <p:spPr>
          <a:xfrm>
            <a:off x="216083" y="733032"/>
            <a:ext cx="4612856" cy="4380192"/>
          </a:xfrm>
          <a:prstGeom prst="rect">
            <a:avLst/>
          </a:prstGeom>
        </p:spPr>
      </p:pic>
      <p:pic>
        <p:nvPicPr>
          <p:cNvPr id="6" name="図 5">
            <a:extLst>
              <a:ext uri="{FF2B5EF4-FFF2-40B4-BE49-F238E27FC236}">
                <a16:creationId xmlns:a16="http://schemas.microsoft.com/office/drawing/2014/main" id="{C5E64CE3-C660-4EBB-915F-D1FFDE76064D}"/>
              </a:ext>
            </a:extLst>
          </p:cNvPr>
          <p:cNvPicPr>
            <a:picLocks noChangeAspect="1"/>
          </p:cNvPicPr>
          <p:nvPr/>
        </p:nvPicPr>
        <p:blipFill>
          <a:blip r:embed="rId3"/>
          <a:stretch>
            <a:fillRect/>
          </a:stretch>
        </p:blipFill>
        <p:spPr>
          <a:xfrm>
            <a:off x="561304" y="1921148"/>
            <a:ext cx="2294504" cy="1880035"/>
          </a:xfrm>
          <a:prstGeom prst="rect">
            <a:avLst/>
          </a:prstGeom>
        </p:spPr>
      </p:pic>
      <p:pic>
        <p:nvPicPr>
          <p:cNvPr id="9" name="図 8">
            <a:extLst>
              <a:ext uri="{FF2B5EF4-FFF2-40B4-BE49-F238E27FC236}">
                <a16:creationId xmlns:a16="http://schemas.microsoft.com/office/drawing/2014/main" id="{1720860A-6EC0-48E3-889C-C09875964DD3}"/>
              </a:ext>
            </a:extLst>
          </p:cNvPr>
          <p:cNvPicPr>
            <a:picLocks noChangeAspect="1"/>
          </p:cNvPicPr>
          <p:nvPr/>
        </p:nvPicPr>
        <p:blipFill>
          <a:blip r:embed="rId4"/>
          <a:stretch>
            <a:fillRect/>
          </a:stretch>
        </p:blipFill>
        <p:spPr>
          <a:xfrm>
            <a:off x="2752466" y="1921148"/>
            <a:ext cx="2256934" cy="1880035"/>
          </a:xfrm>
          <a:prstGeom prst="rect">
            <a:avLst/>
          </a:prstGeom>
        </p:spPr>
      </p:pic>
      <p:pic>
        <p:nvPicPr>
          <p:cNvPr id="10" name="図 9">
            <a:extLst>
              <a:ext uri="{FF2B5EF4-FFF2-40B4-BE49-F238E27FC236}">
                <a16:creationId xmlns:a16="http://schemas.microsoft.com/office/drawing/2014/main" id="{3A564551-EA16-4FB8-BB3B-0948A9BF0EFF}"/>
              </a:ext>
            </a:extLst>
          </p:cNvPr>
          <p:cNvPicPr>
            <a:picLocks noChangeAspect="1"/>
          </p:cNvPicPr>
          <p:nvPr/>
        </p:nvPicPr>
        <p:blipFill rotWithShape="1">
          <a:blip r:embed="rId2"/>
          <a:srcRect l="41279" t="8484" r="28298" b="60009"/>
          <a:stretch/>
        </p:blipFill>
        <p:spPr>
          <a:xfrm>
            <a:off x="5392191" y="728856"/>
            <a:ext cx="3541014" cy="4528449"/>
          </a:xfrm>
          <a:prstGeom prst="rect">
            <a:avLst/>
          </a:prstGeom>
        </p:spPr>
      </p:pic>
      <p:pic>
        <p:nvPicPr>
          <p:cNvPr id="12" name="図 11">
            <a:extLst>
              <a:ext uri="{FF2B5EF4-FFF2-40B4-BE49-F238E27FC236}">
                <a16:creationId xmlns:a16="http://schemas.microsoft.com/office/drawing/2014/main" id="{853C2B57-1629-4F5F-B9AA-B088C89F35C6}"/>
              </a:ext>
            </a:extLst>
          </p:cNvPr>
          <p:cNvPicPr>
            <a:picLocks noChangeAspect="1"/>
          </p:cNvPicPr>
          <p:nvPr/>
        </p:nvPicPr>
        <p:blipFill>
          <a:blip r:embed="rId5"/>
          <a:stretch>
            <a:fillRect/>
          </a:stretch>
        </p:blipFill>
        <p:spPr>
          <a:xfrm>
            <a:off x="5852154" y="1127601"/>
            <a:ext cx="3026335" cy="2995239"/>
          </a:xfrm>
          <a:prstGeom prst="rect">
            <a:avLst/>
          </a:prstGeom>
        </p:spPr>
      </p:pic>
      <p:pic>
        <p:nvPicPr>
          <p:cNvPr id="14" name="図 13">
            <a:extLst>
              <a:ext uri="{FF2B5EF4-FFF2-40B4-BE49-F238E27FC236}">
                <a16:creationId xmlns:a16="http://schemas.microsoft.com/office/drawing/2014/main" id="{367EDB15-9C67-4985-A96C-BB0DA24EDF82}"/>
              </a:ext>
            </a:extLst>
          </p:cNvPr>
          <p:cNvPicPr>
            <a:picLocks noChangeAspect="1"/>
          </p:cNvPicPr>
          <p:nvPr/>
        </p:nvPicPr>
        <p:blipFill>
          <a:blip r:embed="rId6"/>
          <a:stretch>
            <a:fillRect/>
          </a:stretch>
        </p:blipFill>
        <p:spPr>
          <a:xfrm>
            <a:off x="-6216" y="5219537"/>
            <a:ext cx="9150216" cy="1431287"/>
          </a:xfrm>
          <a:prstGeom prst="rect">
            <a:avLst/>
          </a:prstGeom>
        </p:spPr>
      </p:pic>
      <p:sp>
        <p:nvSpPr>
          <p:cNvPr id="17" name="テキスト ボックス 16">
            <a:extLst>
              <a:ext uri="{FF2B5EF4-FFF2-40B4-BE49-F238E27FC236}">
                <a16:creationId xmlns:a16="http://schemas.microsoft.com/office/drawing/2014/main" id="{900F892A-8A08-46DF-BF91-4BDE55ED9A18}"/>
              </a:ext>
            </a:extLst>
          </p:cNvPr>
          <p:cNvSpPr txBox="1"/>
          <p:nvPr/>
        </p:nvSpPr>
        <p:spPr>
          <a:xfrm>
            <a:off x="4631868" y="1722156"/>
            <a:ext cx="604938" cy="276999"/>
          </a:xfrm>
          <a:prstGeom prst="rect">
            <a:avLst/>
          </a:prstGeom>
          <a:solidFill>
            <a:schemeClr val="bg1"/>
          </a:solidFill>
        </p:spPr>
        <p:txBody>
          <a:bodyPr wrap="square" rtlCol="0">
            <a:spAutoFit/>
          </a:bodyPr>
          <a:lstStyle/>
          <a:p>
            <a:r>
              <a:rPr kumimoji="1" lang="en-US" altLang="ja-JP" sz="1200" b="1" i="1" dirty="0"/>
              <a:t>CLT</a:t>
            </a:r>
            <a:endParaRPr kumimoji="1" lang="ja-JP" altLang="en-US" sz="1200" b="1" i="1" dirty="0"/>
          </a:p>
        </p:txBody>
      </p:sp>
      <p:sp>
        <p:nvSpPr>
          <p:cNvPr id="18" name="テキスト ボックス 17">
            <a:extLst>
              <a:ext uri="{FF2B5EF4-FFF2-40B4-BE49-F238E27FC236}">
                <a16:creationId xmlns:a16="http://schemas.microsoft.com/office/drawing/2014/main" id="{6BF42E7E-369B-4B9E-AC5B-1D7B0021406E}"/>
              </a:ext>
            </a:extLst>
          </p:cNvPr>
          <p:cNvSpPr txBox="1"/>
          <p:nvPr/>
        </p:nvSpPr>
        <p:spPr>
          <a:xfrm>
            <a:off x="825910" y="4889090"/>
            <a:ext cx="3886200" cy="338554"/>
          </a:xfrm>
          <a:prstGeom prst="rect">
            <a:avLst/>
          </a:prstGeom>
          <a:noFill/>
          <a:ln w="12700">
            <a:solidFill>
              <a:schemeClr val="tx1"/>
            </a:solidFill>
            <a:prstDash val="dash"/>
          </a:ln>
        </p:spPr>
        <p:txBody>
          <a:bodyPr wrap="square" rtlCol="0">
            <a:spAutoFit/>
          </a:bodyPr>
          <a:lstStyle/>
          <a:p>
            <a:pPr algn="ctr"/>
            <a:r>
              <a:rPr kumimoji="1" lang="en-US" altLang="ja-JP" sz="1600" dirty="0"/>
              <a:t>PD-L1</a:t>
            </a:r>
            <a:r>
              <a:rPr kumimoji="1" lang="ja-JP" altLang="en-US" sz="1600" dirty="0"/>
              <a:t>の発現誘導し自己免疫からの防御</a:t>
            </a:r>
          </a:p>
        </p:txBody>
      </p:sp>
    </p:spTree>
    <p:extLst>
      <p:ext uri="{BB962C8B-B14F-4D97-AF65-F5344CB8AC3E}">
        <p14:creationId xmlns:p14="http://schemas.microsoft.com/office/powerpoint/2010/main" val="124677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0"/>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図１．甲状腺疾患発生機序の</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PD-1/PD-L1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の役割</a:t>
            </a:r>
          </a:p>
        </p:txBody>
      </p:sp>
      <p:pic>
        <p:nvPicPr>
          <p:cNvPr id="10" name="図 9">
            <a:extLst>
              <a:ext uri="{FF2B5EF4-FFF2-40B4-BE49-F238E27FC236}">
                <a16:creationId xmlns:a16="http://schemas.microsoft.com/office/drawing/2014/main" id="{3A564551-EA16-4FB8-BB3B-0948A9BF0EFF}"/>
              </a:ext>
            </a:extLst>
          </p:cNvPr>
          <p:cNvPicPr>
            <a:picLocks noChangeAspect="1"/>
          </p:cNvPicPr>
          <p:nvPr/>
        </p:nvPicPr>
        <p:blipFill rotWithShape="1">
          <a:blip r:embed="rId2"/>
          <a:srcRect l="71824" t="8484" r="1686" b="64568"/>
          <a:stretch/>
        </p:blipFill>
        <p:spPr>
          <a:xfrm>
            <a:off x="3294863" y="811985"/>
            <a:ext cx="3718057" cy="4670828"/>
          </a:xfrm>
          <a:prstGeom prst="rect">
            <a:avLst/>
          </a:prstGeom>
        </p:spPr>
      </p:pic>
      <p:pic>
        <p:nvPicPr>
          <p:cNvPr id="14" name="図 13">
            <a:extLst>
              <a:ext uri="{FF2B5EF4-FFF2-40B4-BE49-F238E27FC236}">
                <a16:creationId xmlns:a16="http://schemas.microsoft.com/office/drawing/2014/main" id="{367EDB15-9C67-4985-A96C-BB0DA24EDF82}"/>
              </a:ext>
            </a:extLst>
          </p:cNvPr>
          <p:cNvPicPr>
            <a:picLocks noChangeAspect="1"/>
          </p:cNvPicPr>
          <p:nvPr/>
        </p:nvPicPr>
        <p:blipFill>
          <a:blip r:embed="rId3"/>
          <a:stretch>
            <a:fillRect/>
          </a:stretch>
        </p:blipFill>
        <p:spPr>
          <a:xfrm>
            <a:off x="-6216" y="5153171"/>
            <a:ext cx="9150216" cy="1431287"/>
          </a:xfrm>
          <a:prstGeom prst="rect">
            <a:avLst/>
          </a:prstGeom>
        </p:spPr>
      </p:pic>
      <p:pic>
        <p:nvPicPr>
          <p:cNvPr id="5" name="図 4">
            <a:extLst>
              <a:ext uri="{FF2B5EF4-FFF2-40B4-BE49-F238E27FC236}">
                <a16:creationId xmlns:a16="http://schemas.microsoft.com/office/drawing/2014/main" id="{3D2D28CA-FB73-43E1-AF29-23D3298DE56C}"/>
              </a:ext>
            </a:extLst>
          </p:cNvPr>
          <p:cNvPicPr>
            <a:picLocks noChangeAspect="1"/>
          </p:cNvPicPr>
          <p:nvPr/>
        </p:nvPicPr>
        <p:blipFill>
          <a:blip r:embed="rId4"/>
          <a:stretch>
            <a:fillRect/>
          </a:stretch>
        </p:blipFill>
        <p:spPr>
          <a:xfrm>
            <a:off x="2867951" y="2088612"/>
            <a:ext cx="3511735" cy="2974595"/>
          </a:xfrm>
          <a:prstGeom prst="rect">
            <a:avLst/>
          </a:prstGeom>
        </p:spPr>
      </p:pic>
    </p:spTree>
    <p:extLst>
      <p:ext uri="{BB962C8B-B14F-4D97-AF65-F5344CB8AC3E}">
        <p14:creationId xmlns:p14="http://schemas.microsoft.com/office/powerpoint/2010/main" val="3137532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0"/>
            <a:ext cx="9144000" cy="584775"/>
          </a:xfrm>
          <a:prstGeom prst="rect">
            <a:avLst/>
          </a:prstGeom>
          <a:solidFill>
            <a:schemeClr val="accent1"/>
          </a:solidFill>
        </p:spPr>
        <p:txBody>
          <a:bodyPr wrap="square" rtlCol="0">
            <a:spAutoFit/>
          </a:bodyPr>
          <a:lstStyle/>
          <a:p>
            <a:pPr algn="ct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図１．甲状腺疾患発生機序の</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PD-1/PD-L1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の役割</a:t>
            </a:r>
          </a:p>
        </p:txBody>
      </p:sp>
      <p:pic>
        <p:nvPicPr>
          <p:cNvPr id="10" name="図 9">
            <a:extLst>
              <a:ext uri="{FF2B5EF4-FFF2-40B4-BE49-F238E27FC236}">
                <a16:creationId xmlns:a16="http://schemas.microsoft.com/office/drawing/2014/main" id="{3A564551-EA16-4FB8-BB3B-0948A9BF0EFF}"/>
              </a:ext>
            </a:extLst>
          </p:cNvPr>
          <p:cNvPicPr>
            <a:picLocks noChangeAspect="1"/>
          </p:cNvPicPr>
          <p:nvPr/>
        </p:nvPicPr>
        <p:blipFill rotWithShape="1">
          <a:blip r:embed="rId2"/>
          <a:srcRect l="61" t="41241" r="7177" b="18594"/>
          <a:stretch/>
        </p:blipFill>
        <p:spPr>
          <a:xfrm>
            <a:off x="98241" y="544107"/>
            <a:ext cx="8962631" cy="4792264"/>
          </a:xfrm>
          <a:prstGeom prst="rect">
            <a:avLst/>
          </a:prstGeom>
        </p:spPr>
      </p:pic>
      <p:sp>
        <p:nvSpPr>
          <p:cNvPr id="2" name="テキスト ボックス 1">
            <a:extLst>
              <a:ext uri="{FF2B5EF4-FFF2-40B4-BE49-F238E27FC236}">
                <a16:creationId xmlns:a16="http://schemas.microsoft.com/office/drawing/2014/main" id="{D8DD5B31-7DA4-4DBB-93EB-23952BC9BDAC}"/>
              </a:ext>
            </a:extLst>
          </p:cNvPr>
          <p:cNvSpPr txBox="1"/>
          <p:nvPr/>
        </p:nvSpPr>
        <p:spPr>
          <a:xfrm>
            <a:off x="362737" y="4473759"/>
            <a:ext cx="2796099" cy="338554"/>
          </a:xfrm>
          <a:prstGeom prst="rect">
            <a:avLst/>
          </a:prstGeom>
          <a:noFill/>
        </p:spPr>
        <p:txBody>
          <a:bodyPr wrap="square" rtlCol="0">
            <a:spAutoFit/>
          </a:bodyPr>
          <a:lstStyle/>
          <a:p>
            <a:r>
              <a:rPr kumimoji="1" lang="ja-JP" altLang="en-US" sz="1600" i="1" dirty="0"/>
              <a:t>バセドウ病の一塩基多型</a:t>
            </a:r>
          </a:p>
        </p:txBody>
      </p:sp>
      <p:pic>
        <p:nvPicPr>
          <p:cNvPr id="6" name="図 5">
            <a:extLst>
              <a:ext uri="{FF2B5EF4-FFF2-40B4-BE49-F238E27FC236}">
                <a16:creationId xmlns:a16="http://schemas.microsoft.com/office/drawing/2014/main" id="{668AAF3D-5332-4B11-A573-53FBCB362DC2}"/>
              </a:ext>
            </a:extLst>
          </p:cNvPr>
          <p:cNvPicPr>
            <a:picLocks noChangeAspect="1"/>
          </p:cNvPicPr>
          <p:nvPr/>
        </p:nvPicPr>
        <p:blipFill>
          <a:blip r:embed="rId3"/>
          <a:stretch>
            <a:fillRect/>
          </a:stretch>
        </p:blipFill>
        <p:spPr>
          <a:xfrm>
            <a:off x="7569074" y="1789988"/>
            <a:ext cx="1271860" cy="1572889"/>
          </a:xfrm>
          <a:prstGeom prst="rect">
            <a:avLst/>
          </a:prstGeom>
        </p:spPr>
      </p:pic>
      <p:pic>
        <p:nvPicPr>
          <p:cNvPr id="8" name="図 7">
            <a:extLst>
              <a:ext uri="{FF2B5EF4-FFF2-40B4-BE49-F238E27FC236}">
                <a16:creationId xmlns:a16="http://schemas.microsoft.com/office/drawing/2014/main" id="{F986F8C0-D088-4302-8270-2E41181ECB2B}"/>
              </a:ext>
            </a:extLst>
          </p:cNvPr>
          <p:cNvPicPr>
            <a:picLocks noChangeAspect="1"/>
          </p:cNvPicPr>
          <p:nvPr/>
        </p:nvPicPr>
        <p:blipFill>
          <a:blip r:embed="rId4"/>
          <a:stretch>
            <a:fillRect/>
          </a:stretch>
        </p:blipFill>
        <p:spPr>
          <a:xfrm>
            <a:off x="5399516" y="1384046"/>
            <a:ext cx="2169558" cy="2422312"/>
          </a:xfrm>
          <a:prstGeom prst="rect">
            <a:avLst/>
          </a:prstGeom>
        </p:spPr>
      </p:pic>
      <p:pic>
        <p:nvPicPr>
          <p:cNvPr id="11" name="図 10">
            <a:extLst>
              <a:ext uri="{FF2B5EF4-FFF2-40B4-BE49-F238E27FC236}">
                <a16:creationId xmlns:a16="http://schemas.microsoft.com/office/drawing/2014/main" id="{8FCC34A1-9023-4512-B004-4DB84057CA01}"/>
              </a:ext>
            </a:extLst>
          </p:cNvPr>
          <p:cNvPicPr>
            <a:picLocks noChangeAspect="1"/>
          </p:cNvPicPr>
          <p:nvPr/>
        </p:nvPicPr>
        <p:blipFill>
          <a:blip r:embed="rId5"/>
          <a:stretch>
            <a:fillRect/>
          </a:stretch>
        </p:blipFill>
        <p:spPr>
          <a:xfrm>
            <a:off x="3801183" y="2388021"/>
            <a:ext cx="1673675" cy="1559037"/>
          </a:xfrm>
          <a:prstGeom prst="rect">
            <a:avLst/>
          </a:prstGeom>
        </p:spPr>
      </p:pic>
      <p:sp>
        <p:nvSpPr>
          <p:cNvPr id="13" name="コンテンツ プレースホルダー 2">
            <a:extLst>
              <a:ext uri="{FF2B5EF4-FFF2-40B4-BE49-F238E27FC236}">
                <a16:creationId xmlns:a16="http://schemas.microsoft.com/office/drawing/2014/main" id="{4F7A2A4D-C125-4766-8A76-8BF374BFEAE4}"/>
              </a:ext>
            </a:extLst>
          </p:cNvPr>
          <p:cNvSpPr txBox="1">
            <a:spLocks/>
          </p:cNvSpPr>
          <p:nvPr/>
        </p:nvSpPr>
        <p:spPr>
          <a:xfrm>
            <a:off x="83128" y="5236804"/>
            <a:ext cx="8977744" cy="162119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分子レベルで活性化されたリンパ球（</a:t>
            </a:r>
            <a:r>
              <a:rPr lang="en-US" altLang="ja-JP" sz="3200" dirty="0">
                <a:latin typeface="+mj-lt"/>
              </a:rPr>
              <a:t>PD-1</a:t>
            </a:r>
            <a:r>
              <a:rPr lang="ja-JP" altLang="en-US" sz="3200" dirty="0">
                <a:latin typeface="+mj-lt"/>
              </a:rPr>
              <a:t>および</a:t>
            </a:r>
            <a:r>
              <a:rPr lang="en-US" altLang="ja-JP" sz="3200" dirty="0" err="1">
                <a:latin typeface="+mj-lt"/>
              </a:rPr>
              <a:t>IFNγ</a:t>
            </a:r>
            <a:r>
              <a:rPr lang="ja-JP" altLang="en-US" sz="3200" dirty="0">
                <a:latin typeface="+mj-lt"/>
              </a:rPr>
              <a:t>を発現）が甲状腺細胞や甲状腺腫瘍細胞に密着。</a:t>
            </a:r>
            <a:r>
              <a:rPr lang="en-US" altLang="ja-JP" sz="3200" dirty="0" err="1">
                <a:latin typeface="+mj-lt"/>
              </a:rPr>
              <a:t>IFNγ</a:t>
            </a:r>
            <a:r>
              <a:rPr lang="ja-JP" altLang="en-US" sz="3200" dirty="0">
                <a:latin typeface="+mj-lt"/>
              </a:rPr>
              <a:t>や</a:t>
            </a:r>
            <a:r>
              <a:rPr lang="en-US" altLang="ja-JP" sz="3200" dirty="0">
                <a:latin typeface="+mj-lt"/>
              </a:rPr>
              <a:t>BRAFV600E</a:t>
            </a:r>
            <a:r>
              <a:rPr lang="ja-JP" altLang="en-US" sz="3200" dirty="0">
                <a:latin typeface="+mj-lt"/>
              </a:rPr>
              <a:t>はいずれも上皮細胞による</a:t>
            </a:r>
            <a:r>
              <a:rPr lang="en-US" altLang="ja-JP" sz="3200" dirty="0">
                <a:latin typeface="+mj-lt"/>
              </a:rPr>
              <a:t>PD-L1</a:t>
            </a:r>
            <a:r>
              <a:rPr lang="ja-JP" altLang="en-US" sz="3200" dirty="0">
                <a:latin typeface="+mj-lt"/>
              </a:rPr>
              <a:t>の発現を誘発。これがリンパ球上の</a:t>
            </a:r>
            <a:r>
              <a:rPr lang="en-US" altLang="ja-JP" sz="3200" dirty="0">
                <a:latin typeface="+mj-lt"/>
              </a:rPr>
              <a:t>PD-1</a:t>
            </a:r>
            <a:r>
              <a:rPr lang="ja-JP" altLang="en-US" sz="3200" dirty="0">
                <a:latin typeface="+mj-lt"/>
              </a:rPr>
              <a:t>受容体に結合 （</a:t>
            </a:r>
            <a:r>
              <a:rPr lang="en-US" altLang="ja-JP" sz="3200" dirty="0">
                <a:latin typeface="+mj-lt"/>
              </a:rPr>
              <a:t>D</a:t>
            </a:r>
            <a:r>
              <a:rPr lang="ja-JP" altLang="en-US" sz="3200" dirty="0">
                <a:latin typeface="+mj-lt"/>
              </a:rPr>
              <a:t>） </a:t>
            </a:r>
            <a:r>
              <a:rPr lang="en-US" altLang="ja-JP" sz="3200" dirty="0">
                <a:latin typeface="+mj-lt"/>
              </a:rPr>
              <a:t>AITD</a:t>
            </a:r>
            <a:r>
              <a:rPr lang="ja-JP" altLang="en-US" sz="3200" dirty="0">
                <a:latin typeface="+mj-lt"/>
              </a:rPr>
              <a:t>では自己免疫攻撃を抑制、 （</a:t>
            </a:r>
            <a:r>
              <a:rPr lang="en-US" altLang="ja-JP" sz="3200" dirty="0">
                <a:latin typeface="+mj-lt"/>
              </a:rPr>
              <a:t>F</a:t>
            </a:r>
            <a:r>
              <a:rPr lang="ja-JP" altLang="en-US" sz="3200" dirty="0">
                <a:latin typeface="+mj-lt"/>
              </a:rPr>
              <a:t>）甲状腺腫瘍の免疫寛容を促進。</a:t>
            </a:r>
            <a:endParaRPr lang="en-US" altLang="ja-JP" sz="3200" dirty="0">
              <a:latin typeface="+mj-lt"/>
            </a:endParaRPr>
          </a:p>
          <a:p>
            <a:pPr>
              <a:buFont typeface="Wingdings" panose="05000000000000000000" pitchFamily="2" charset="2"/>
              <a:buChar char="l"/>
            </a:pPr>
            <a:r>
              <a:rPr lang="ja-JP" altLang="en-US" sz="3200" dirty="0">
                <a:latin typeface="+mj-lt"/>
              </a:rPr>
              <a:t>（</a:t>
            </a:r>
            <a:r>
              <a:rPr lang="en-US" altLang="ja-JP" sz="3200" dirty="0">
                <a:latin typeface="+mj-lt"/>
              </a:rPr>
              <a:t>E</a:t>
            </a:r>
            <a:r>
              <a:rPr lang="ja-JP" altLang="en-US" sz="3200" dirty="0">
                <a:latin typeface="+mj-lt"/>
              </a:rPr>
              <a:t>） </a:t>
            </a:r>
            <a:r>
              <a:rPr lang="en-US" altLang="ja-JP" sz="3200" dirty="0">
                <a:latin typeface="+mj-lt"/>
              </a:rPr>
              <a:t>AITD</a:t>
            </a:r>
            <a:r>
              <a:rPr lang="ja-JP" altLang="en-US" sz="3200" dirty="0">
                <a:latin typeface="+mj-lt"/>
              </a:rPr>
              <a:t>・</a:t>
            </a:r>
            <a:r>
              <a:rPr lang="en-US" altLang="ja-JP" sz="3200" dirty="0">
                <a:latin typeface="+mj-lt"/>
              </a:rPr>
              <a:t>TC</a:t>
            </a:r>
            <a:r>
              <a:rPr lang="ja-JP" altLang="en-US" sz="3200" dirty="0">
                <a:latin typeface="+mj-lt"/>
              </a:rPr>
              <a:t>甲状腺癌はどちらも血清可溶性</a:t>
            </a:r>
            <a:r>
              <a:rPr lang="en-US" altLang="ja-JP" sz="3200" dirty="0">
                <a:latin typeface="+mj-lt"/>
              </a:rPr>
              <a:t>PD-L1</a:t>
            </a:r>
            <a:r>
              <a:rPr lang="ja-JP" altLang="en-US" sz="3200" dirty="0">
                <a:latin typeface="+mj-lt"/>
              </a:rPr>
              <a:t>を放出。これが組織内の</a:t>
            </a:r>
            <a:r>
              <a:rPr lang="en-US" altLang="ja-JP" sz="3200" dirty="0">
                <a:latin typeface="+mj-lt"/>
              </a:rPr>
              <a:t>PD-L1</a:t>
            </a:r>
            <a:r>
              <a:rPr lang="ja-JP" altLang="en-US" sz="3200" dirty="0">
                <a:latin typeface="+mj-lt"/>
              </a:rPr>
              <a:t>と共に免疫回避に寄与、バイオマーカー＋治療標的（</a:t>
            </a:r>
            <a:r>
              <a:rPr lang="en-US" altLang="ja-JP" sz="3200" dirty="0">
                <a:latin typeface="+mj-lt"/>
              </a:rPr>
              <a:t>sPD-L1</a:t>
            </a:r>
            <a:r>
              <a:rPr lang="ja-JP" altLang="en-US" sz="3200" dirty="0">
                <a:latin typeface="+mj-lt"/>
              </a:rPr>
              <a:t>）とみなされる。</a:t>
            </a:r>
            <a:endParaRPr lang="en-US" altLang="ja-JP" sz="3200" dirty="0">
              <a:latin typeface="+mj-lt"/>
            </a:endParaRPr>
          </a:p>
        </p:txBody>
      </p:sp>
      <p:sp>
        <p:nvSpPr>
          <p:cNvPr id="15" name="テキスト ボックス 14">
            <a:extLst>
              <a:ext uri="{FF2B5EF4-FFF2-40B4-BE49-F238E27FC236}">
                <a16:creationId xmlns:a16="http://schemas.microsoft.com/office/drawing/2014/main" id="{23BBBA12-73C0-400D-9CBB-583117AAB4CC}"/>
              </a:ext>
            </a:extLst>
          </p:cNvPr>
          <p:cNvSpPr txBox="1"/>
          <p:nvPr/>
        </p:nvSpPr>
        <p:spPr>
          <a:xfrm>
            <a:off x="4954734" y="4898250"/>
            <a:ext cx="2898782" cy="338554"/>
          </a:xfrm>
          <a:prstGeom prst="rect">
            <a:avLst/>
          </a:prstGeom>
          <a:noFill/>
          <a:ln w="12700">
            <a:solidFill>
              <a:schemeClr val="tx1"/>
            </a:solidFill>
            <a:prstDash val="dash"/>
          </a:ln>
        </p:spPr>
        <p:txBody>
          <a:bodyPr wrap="square" rtlCol="0">
            <a:spAutoFit/>
          </a:bodyPr>
          <a:lstStyle/>
          <a:p>
            <a:pPr algn="ctr"/>
            <a:r>
              <a:rPr kumimoji="1" lang="ja-JP" altLang="en-US" sz="1600" dirty="0"/>
              <a:t>←血中</a:t>
            </a:r>
            <a:r>
              <a:rPr kumimoji="1" lang="en-US" altLang="ja-JP" sz="1600" dirty="0"/>
              <a:t>PD-L1</a:t>
            </a:r>
            <a:r>
              <a:rPr kumimoji="1" lang="ja-JP" altLang="en-US" sz="1600" dirty="0"/>
              <a:t>がバイオマーカー</a:t>
            </a:r>
          </a:p>
        </p:txBody>
      </p:sp>
    </p:spTree>
    <p:extLst>
      <p:ext uri="{BB962C8B-B14F-4D97-AF65-F5344CB8AC3E}">
        <p14:creationId xmlns:p14="http://schemas.microsoft.com/office/powerpoint/2010/main" val="4076534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0"/>
            <a:ext cx="9144000" cy="830997"/>
          </a:xfrm>
          <a:prstGeom prst="rect">
            <a:avLst/>
          </a:prstGeom>
          <a:solidFill>
            <a:schemeClr val="accent1"/>
          </a:solidFill>
        </p:spPr>
        <p:txBody>
          <a:bodyPr wrap="square" rtlCol="0">
            <a:spAutoFit/>
          </a:bodyPr>
          <a:lstStyle/>
          <a:p>
            <a:pPr algn="ctr"/>
            <a:r>
              <a:rPr kumimoji="1" lang="en-US" altLang="ja-JP" sz="4800" b="1" dirty="0">
                <a:solidFill>
                  <a:schemeClr val="bg1"/>
                </a:solidFill>
                <a:latin typeface="ＭＳ Ｐゴシック" panose="020B0600070205080204" pitchFamily="50" charset="-128"/>
                <a:ea typeface="ＭＳ Ｐゴシック" panose="020B0600070205080204" pitchFamily="50" charset="-128"/>
              </a:rPr>
              <a:t>PD-1/PD-L1</a:t>
            </a:r>
            <a:r>
              <a:rPr kumimoji="1" lang="ja-JP" altLang="en-US" sz="4800" b="1" dirty="0">
                <a:solidFill>
                  <a:schemeClr val="bg1"/>
                </a:solidFill>
                <a:latin typeface="ＭＳ Ｐゴシック" panose="020B0600070205080204" pitchFamily="50" charset="-128"/>
                <a:ea typeface="ＭＳ Ｐゴシック" panose="020B0600070205080204" pitchFamily="50" charset="-128"/>
              </a:rPr>
              <a:t>経路の進歩</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16083" y="1005085"/>
            <a:ext cx="8746548" cy="5743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過去</a:t>
            </a:r>
            <a:r>
              <a:rPr lang="en-US" altLang="ja-JP" sz="3200" dirty="0">
                <a:latin typeface="+mj-lt"/>
              </a:rPr>
              <a:t>15</a:t>
            </a:r>
            <a:r>
              <a:rPr lang="ja-JP" altLang="en-US" sz="3200" dirty="0">
                <a:latin typeface="+mj-lt"/>
              </a:rPr>
              <a:t>年間、</a:t>
            </a:r>
            <a:r>
              <a:rPr lang="en-US" altLang="ja-JP" sz="3200" dirty="0">
                <a:latin typeface="+mj-lt"/>
              </a:rPr>
              <a:t>T</a:t>
            </a:r>
            <a:r>
              <a:rPr lang="ja-JP" altLang="en-US" sz="3200" dirty="0">
                <a:latin typeface="+mj-lt"/>
              </a:rPr>
              <a:t>細胞性免疫が免疫チェックポイント・抑制シグナル（免疫性損傷から正常組織を保護する機能）による制御について画期的進歩があった</a:t>
            </a:r>
            <a:r>
              <a:rPr lang="en-US" altLang="ja-JP" sz="3200" dirty="0">
                <a:latin typeface="+mj-lt"/>
              </a:rPr>
              <a:t>[6]</a:t>
            </a:r>
            <a:r>
              <a:rPr lang="ja-JP" altLang="en-US" sz="3200" dirty="0">
                <a:latin typeface="+mj-lt"/>
              </a:rPr>
              <a:t>。</a:t>
            </a:r>
            <a:endParaRPr lang="en-US" altLang="ja-JP" sz="3200" dirty="0">
              <a:latin typeface="+mj-lt"/>
            </a:endParaRPr>
          </a:p>
          <a:p>
            <a:pPr>
              <a:buFont typeface="Wingdings" panose="05000000000000000000" pitchFamily="2" charset="2"/>
              <a:buChar char="l"/>
            </a:pPr>
            <a:r>
              <a:rPr lang="en-US" altLang="ja-JP" sz="3200" dirty="0">
                <a:latin typeface="+mj-lt"/>
              </a:rPr>
              <a:t>PD-1</a:t>
            </a:r>
            <a:r>
              <a:rPr lang="ja-JP" altLang="en-US" sz="3200" dirty="0">
                <a:latin typeface="+mj-lt"/>
              </a:rPr>
              <a:t>は主に活性化</a:t>
            </a:r>
            <a:r>
              <a:rPr lang="en-US" altLang="ja-JP" sz="3200" dirty="0">
                <a:latin typeface="+mj-lt"/>
              </a:rPr>
              <a:t>T</a:t>
            </a:r>
            <a:r>
              <a:rPr lang="ja-JP" altLang="en-US" sz="3200" dirty="0">
                <a:latin typeface="+mj-lt"/>
              </a:rPr>
              <a:t>細胞に発現するが制御性</a:t>
            </a:r>
            <a:r>
              <a:rPr lang="en-US" altLang="ja-JP" sz="3200" dirty="0">
                <a:latin typeface="+mj-lt"/>
              </a:rPr>
              <a:t>T</a:t>
            </a:r>
            <a:r>
              <a:rPr lang="ja-JP" altLang="en-US" sz="3200" dirty="0">
                <a:latin typeface="+mj-lt"/>
              </a:rPr>
              <a:t>細胞（</a:t>
            </a:r>
            <a:r>
              <a:rPr lang="en-US" altLang="ja-JP" sz="3200" dirty="0">
                <a:latin typeface="+mj-lt"/>
              </a:rPr>
              <a:t>Treg</a:t>
            </a:r>
            <a:r>
              <a:rPr lang="ja-JP" altLang="en-US" sz="3200" dirty="0">
                <a:latin typeface="+mj-lt"/>
              </a:rPr>
              <a:t>）や</a:t>
            </a:r>
            <a:r>
              <a:rPr lang="en-US" altLang="ja-JP" sz="3200" dirty="0">
                <a:latin typeface="+mj-lt"/>
              </a:rPr>
              <a:t>B</a:t>
            </a:r>
            <a:r>
              <a:rPr lang="ja-JP" altLang="en-US" sz="3200" dirty="0">
                <a:latin typeface="+mj-lt"/>
              </a:rPr>
              <a:t>細胞、</a:t>
            </a:r>
            <a:r>
              <a:rPr lang="en-US" altLang="ja-JP" sz="3200" dirty="0">
                <a:latin typeface="+mj-lt"/>
              </a:rPr>
              <a:t>NK</a:t>
            </a:r>
            <a:r>
              <a:rPr lang="ja-JP" altLang="en-US" sz="3200" dirty="0">
                <a:latin typeface="+mj-lt"/>
              </a:rPr>
              <a:t>細胞、骨髄細胞にも認める。リガンドには</a:t>
            </a:r>
            <a:r>
              <a:rPr lang="en-US" altLang="ja-JP" sz="3200" dirty="0">
                <a:latin typeface="+mj-lt"/>
              </a:rPr>
              <a:t>PD-L1</a:t>
            </a:r>
            <a:r>
              <a:rPr lang="ja-JP" altLang="en-US" sz="3200" dirty="0">
                <a:latin typeface="+mj-lt"/>
              </a:rPr>
              <a:t>や</a:t>
            </a:r>
            <a:r>
              <a:rPr lang="en-US" altLang="ja-JP" sz="3200" dirty="0">
                <a:latin typeface="+mj-lt"/>
              </a:rPr>
              <a:t>PD-L2</a:t>
            </a:r>
            <a:r>
              <a:rPr lang="ja-JP" altLang="en-US" sz="3200" dirty="0">
                <a:latin typeface="+mj-lt"/>
              </a:rPr>
              <a:t>が含まれる。</a:t>
            </a:r>
            <a:r>
              <a:rPr lang="en-US" altLang="ja-JP" sz="3200" dirty="0">
                <a:latin typeface="+mj-lt"/>
              </a:rPr>
              <a:t>PD-L1</a:t>
            </a:r>
            <a:r>
              <a:rPr lang="ja-JP" altLang="en-US" sz="3200" dirty="0">
                <a:latin typeface="+mj-lt"/>
              </a:rPr>
              <a:t>は正常組織および免疫細胞の表面でサイトカイン（主に</a:t>
            </a:r>
            <a:r>
              <a:rPr lang="en-US" altLang="ja-JP" sz="3200" dirty="0" err="1">
                <a:latin typeface="+mj-lt"/>
              </a:rPr>
              <a:t>IFNγ</a:t>
            </a:r>
            <a:r>
              <a:rPr lang="ja-JP" altLang="en-US" sz="3200" dirty="0">
                <a:latin typeface="+mj-lt"/>
              </a:rPr>
              <a:t>や</a:t>
            </a:r>
            <a:r>
              <a:rPr lang="en-US" altLang="ja-JP" sz="3200" dirty="0">
                <a:latin typeface="+mj-lt"/>
              </a:rPr>
              <a:t>TNFα</a:t>
            </a:r>
            <a:r>
              <a:rPr lang="ja-JP" altLang="en-US" sz="3200" dirty="0">
                <a:latin typeface="+mj-lt"/>
              </a:rPr>
              <a:t>）に反応して誘発、</a:t>
            </a:r>
            <a:r>
              <a:rPr lang="en-US" altLang="ja-JP" sz="3200" dirty="0">
                <a:latin typeface="+mj-lt"/>
              </a:rPr>
              <a:t>PD-L2</a:t>
            </a:r>
            <a:r>
              <a:rPr lang="ja-JP" altLang="en-US" sz="3200" dirty="0">
                <a:latin typeface="+mj-lt"/>
              </a:rPr>
              <a:t>は活性化樹状細胞やマクロファージに発現</a:t>
            </a:r>
            <a:r>
              <a:rPr lang="en-US" altLang="ja-JP" sz="3200" dirty="0">
                <a:latin typeface="+mj-lt"/>
              </a:rPr>
              <a:t>[6, 7]</a:t>
            </a:r>
            <a:r>
              <a:rPr lang="ja-JP" altLang="en-US" sz="3200" dirty="0">
                <a:latin typeface="+mj-lt"/>
              </a:rPr>
              <a:t>。</a:t>
            </a:r>
            <a:r>
              <a:rPr lang="en-US" altLang="ja-JP" sz="3200" dirty="0">
                <a:latin typeface="+mj-lt"/>
              </a:rPr>
              <a:t>PD-1</a:t>
            </a:r>
            <a:r>
              <a:rPr lang="ja-JP" altLang="en-US" sz="3200" dirty="0">
                <a:latin typeface="+mj-lt"/>
              </a:rPr>
              <a:t>が</a:t>
            </a:r>
            <a:r>
              <a:rPr lang="en-US" altLang="ja-JP" sz="3200" dirty="0">
                <a:latin typeface="+mj-lt"/>
              </a:rPr>
              <a:t>PD-L1</a:t>
            </a:r>
            <a:r>
              <a:rPr lang="ja-JP" altLang="en-US" sz="3200" dirty="0">
                <a:latin typeface="+mj-lt"/>
              </a:rPr>
              <a:t>や</a:t>
            </a:r>
            <a:r>
              <a:rPr lang="en-US" altLang="ja-JP" sz="3200" dirty="0">
                <a:latin typeface="+mj-lt"/>
              </a:rPr>
              <a:t>PD-L2</a:t>
            </a:r>
            <a:r>
              <a:rPr lang="ja-JP" altLang="en-US" sz="3200" dirty="0">
                <a:latin typeface="+mj-lt"/>
              </a:rPr>
              <a:t>に結合すると</a:t>
            </a:r>
            <a:r>
              <a:rPr lang="en-US" altLang="ja-JP" sz="3200" dirty="0">
                <a:latin typeface="+mj-lt"/>
              </a:rPr>
              <a:t>T</a:t>
            </a:r>
            <a:r>
              <a:rPr lang="ja-JP" altLang="en-US" sz="3200" dirty="0">
                <a:latin typeface="+mj-lt"/>
              </a:rPr>
              <a:t>細胞抗原受容体（</a:t>
            </a:r>
            <a:r>
              <a:rPr lang="en-US" altLang="ja-JP" sz="3200" dirty="0">
                <a:latin typeface="+mj-lt"/>
              </a:rPr>
              <a:t>TCR</a:t>
            </a:r>
            <a:r>
              <a:rPr lang="ja-JP" altLang="en-US" sz="3200" dirty="0">
                <a:latin typeface="+mj-lt"/>
              </a:rPr>
              <a:t>）シグナル伝達が停止。この間、</a:t>
            </a:r>
            <a:r>
              <a:rPr lang="en-US" altLang="ja-JP" sz="3200" dirty="0">
                <a:latin typeface="+mj-lt"/>
              </a:rPr>
              <a:t>CD8+T</a:t>
            </a:r>
            <a:r>
              <a:rPr lang="ja-JP" altLang="en-US" sz="3200" dirty="0">
                <a:latin typeface="+mj-lt"/>
              </a:rPr>
              <a:t>細胞の生存と細胞毒性攻撃は下方制御される一方で、</a:t>
            </a:r>
            <a:r>
              <a:rPr lang="en-US" altLang="ja-JP" sz="3200" dirty="0">
                <a:latin typeface="+mj-lt"/>
              </a:rPr>
              <a:t>CD4+T</a:t>
            </a:r>
            <a:r>
              <a:rPr lang="ja-JP" altLang="en-US" sz="3200" dirty="0">
                <a:latin typeface="+mj-lt"/>
              </a:rPr>
              <a:t>細胞は</a:t>
            </a:r>
            <a:r>
              <a:rPr lang="en-US" altLang="ja-JP" sz="3200" dirty="0">
                <a:latin typeface="+mj-lt"/>
              </a:rPr>
              <a:t>Treg</a:t>
            </a:r>
            <a:r>
              <a:rPr lang="ja-JP" altLang="en-US" sz="3200" dirty="0">
                <a:latin typeface="+mj-lt"/>
              </a:rPr>
              <a:t>への分化が促進され炎症が解消されるよう調整</a:t>
            </a:r>
            <a:r>
              <a:rPr lang="en-US" altLang="ja-JP" sz="3200" dirty="0">
                <a:latin typeface="+mj-lt"/>
              </a:rPr>
              <a:t>[7, 8]</a:t>
            </a:r>
            <a:r>
              <a:rPr lang="ja-JP" altLang="en-US" sz="3200" dirty="0">
                <a:latin typeface="+mj-lt"/>
              </a:rPr>
              <a:t>。</a:t>
            </a:r>
          </a:p>
          <a:p>
            <a:pPr>
              <a:buFont typeface="Wingdings" panose="05000000000000000000" pitchFamily="2" charset="2"/>
              <a:buChar char="l"/>
            </a:pPr>
            <a:r>
              <a:rPr lang="ja-JP" altLang="en-US" sz="3200" dirty="0">
                <a:latin typeface="+mj-lt"/>
              </a:rPr>
              <a:t>最新エビデンスで、</a:t>
            </a:r>
            <a:r>
              <a:rPr lang="en-US" altLang="ja-JP" sz="3200" dirty="0">
                <a:latin typeface="+mj-lt"/>
              </a:rPr>
              <a:t>PD-L1</a:t>
            </a:r>
            <a:r>
              <a:rPr lang="ja-JP" altLang="en-US" sz="3200" dirty="0">
                <a:latin typeface="+mj-lt"/>
              </a:rPr>
              <a:t>免疫抑制作用は急性炎症に限らないことが示唆。実際に</a:t>
            </a:r>
            <a:r>
              <a:rPr lang="en-US" altLang="ja-JP" sz="3200" dirty="0">
                <a:latin typeface="+mj-lt"/>
              </a:rPr>
              <a:t>PD-1/PD-L1</a:t>
            </a:r>
            <a:r>
              <a:rPr lang="ja-JP" altLang="en-US" sz="3200" dirty="0">
                <a:latin typeface="+mj-lt"/>
              </a:rPr>
              <a:t>の経路はいくつかの自己免疫性疾患（</a:t>
            </a:r>
            <a:r>
              <a:rPr lang="en-US" altLang="ja-JP" sz="3200" dirty="0">
                <a:latin typeface="+mj-lt"/>
              </a:rPr>
              <a:t>1</a:t>
            </a:r>
            <a:r>
              <a:rPr lang="ja-JP" altLang="en-US" sz="3200" dirty="0">
                <a:latin typeface="+mj-lt"/>
              </a:rPr>
              <a:t>型糖尿病や全身性エリテマトーデス）で慢性炎症や組織炎症を抑制</a:t>
            </a:r>
            <a:r>
              <a:rPr lang="en-US" altLang="ja-JP" sz="3200" dirty="0">
                <a:latin typeface="+mj-lt"/>
              </a:rPr>
              <a:t>[9, 10]</a:t>
            </a:r>
            <a:r>
              <a:rPr lang="ja-JP" altLang="en-US" sz="3200" dirty="0">
                <a:latin typeface="+mj-lt"/>
              </a:rPr>
              <a:t>。同様に腫瘍発生時も、免疫系は細胞表面上の腫瘍特異性ネオアンチゲンの変異</a:t>
            </a:r>
            <a:r>
              <a:rPr lang="en-US" altLang="ja-JP" sz="3200" dirty="0">
                <a:latin typeface="+mj-lt"/>
              </a:rPr>
              <a:t>/</a:t>
            </a:r>
            <a:r>
              <a:rPr lang="ja-JP" altLang="en-US" sz="3200" dirty="0">
                <a:latin typeface="+mj-lt"/>
              </a:rPr>
              <a:t>過剰発現を検出することで腫瘍細胞を効率的に異物認識</a:t>
            </a:r>
            <a:r>
              <a:rPr lang="en-US" altLang="ja-JP" sz="3200" dirty="0">
                <a:latin typeface="+mj-lt"/>
              </a:rPr>
              <a:t>[3, 8]</a:t>
            </a:r>
            <a:r>
              <a:rPr lang="ja-JP" altLang="en-US" sz="3200" dirty="0">
                <a:latin typeface="+mj-lt"/>
              </a:rPr>
              <a:t>。</a:t>
            </a:r>
            <a:endParaRPr lang="en-US" altLang="ja-JP" sz="3200" dirty="0">
              <a:latin typeface="+mj-lt"/>
            </a:endParaRPr>
          </a:p>
          <a:p>
            <a:pPr>
              <a:buFont typeface="Wingdings" panose="05000000000000000000" pitchFamily="2" charset="2"/>
              <a:buChar char="l"/>
            </a:pPr>
            <a:r>
              <a:rPr lang="en-US" altLang="ja-JP" sz="3200" dirty="0">
                <a:latin typeface="+mj-lt"/>
              </a:rPr>
              <a:t>PD-L1</a:t>
            </a:r>
            <a:r>
              <a:rPr lang="ja-JP" altLang="en-US" sz="3200" dirty="0">
                <a:latin typeface="+mj-lt"/>
              </a:rPr>
              <a:t>は腫瘍細胞に発現し免疫攻撃を制御</a:t>
            </a:r>
            <a:r>
              <a:rPr lang="en-US" altLang="ja-JP" sz="3200" dirty="0">
                <a:latin typeface="+mj-lt"/>
              </a:rPr>
              <a:t>[7]</a:t>
            </a:r>
            <a:r>
              <a:rPr lang="ja-JP" altLang="en-US" sz="3200" dirty="0">
                <a:latin typeface="+mj-lt"/>
              </a:rPr>
              <a:t>。免疫チェックポイント阻害薬で抗腫瘍</a:t>
            </a:r>
            <a:r>
              <a:rPr lang="en-US" altLang="ja-JP" sz="3200" dirty="0">
                <a:latin typeface="+mj-lt"/>
              </a:rPr>
              <a:t>T</a:t>
            </a:r>
            <a:r>
              <a:rPr lang="ja-JP" altLang="en-US" sz="3200" dirty="0">
                <a:latin typeface="+mj-lt"/>
              </a:rPr>
              <a:t>細胞の監視を復活させる方法は癌治療法として</a:t>
            </a:r>
            <a:r>
              <a:rPr lang="en-US" altLang="ja-JP" sz="3200" dirty="0">
                <a:latin typeface="+mj-lt"/>
              </a:rPr>
              <a:t>FDA</a:t>
            </a:r>
            <a:r>
              <a:rPr lang="ja-JP" altLang="en-US" sz="3200" dirty="0">
                <a:latin typeface="+mj-lt"/>
              </a:rPr>
              <a:t>承認</a:t>
            </a:r>
            <a:r>
              <a:rPr lang="en-US" altLang="ja-JP" sz="3200" dirty="0">
                <a:latin typeface="+mj-lt"/>
              </a:rPr>
              <a:t>[7]</a:t>
            </a:r>
            <a:r>
              <a:rPr lang="ja-JP" altLang="en-US" sz="3200" dirty="0">
                <a:latin typeface="+mj-lt"/>
              </a:rPr>
              <a:t>。</a:t>
            </a:r>
            <a:endParaRPr lang="en-US" altLang="ja-JP" sz="3200" dirty="0">
              <a:latin typeface="+mj-lt"/>
            </a:endParaRPr>
          </a:p>
          <a:p>
            <a:pPr>
              <a:buFont typeface="Wingdings" panose="05000000000000000000" pitchFamily="2" charset="2"/>
              <a:buChar char="l"/>
            </a:pPr>
            <a:r>
              <a:rPr lang="ja-JP" altLang="en-US" sz="3200" dirty="0">
                <a:latin typeface="+mj-lt"/>
              </a:rPr>
              <a:t>最近、</a:t>
            </a:r>
            <a:r>
              <a:rPr lang="en-US" altLang="ja-JP" sz="3200" dirty="0">
                <a:latin typeface="+mj-lt"/>
              </a:rPr>
              <a:t>PD-1/PD-L1</a:t>
            </a:r>
            <a:r>
              <a:rPr lang="ja-JP" altLang="en-US" sz="3200" dirty="0">
                <a:latin typeface="+mj-lt"/>
              </a:rPr>
              <a:t>を標的とする免疫療法の主な臨床的影響により癌治療の展望が変化。しかしかなりの割合の患者はこの治療による効果がみられない</a:t>
            </a:r>
            <a:r>
              <a:rPr lang="en-US" altLang="ja-JP" sz="3200" dirty="0">
                <a:latin typeface="+mj-lt"/>
              </a:rPr>
              <a:t>[11]</a:t>
            </a:r>
            <a:r>
              <a:rPr lang="ja-JP" altLang="en-US" sz="3200" dirty="0">
                <a:latin typeface="+mj-lt"/>
              </a:rPr>
              <a:t>。</a:t>
            </a:r>
            <a:r>
              <a:rPr lang="en-US" altLang="ja-JP" sz="3200" dirty="0">
                <a:latin typeface="+mj-lt"/>
              </a:rPr>
              <a:t>PD-L1+</a:t>
            </a:r>
            <a:r>
              <a:rPr lang="ja-JP" altLang="en-US" sz="3200" dirty="0">
                <a:latin typeface="+mj-lt"/>
              </a:rPr>
              <a:t>腫瘍を伴う患者は奏効率が高かったことから、抗</a:t>
            </a:r>
            <a:r>
              <a:rPr lang="en-US" altLang="ja-JP" sz="3200" dirty="0">
                <a:latin typeface="+mj-lt"/>
              </a:rPr>
              <a:t>PD-1/PD-L1</a:t>
            </a:r>
            <a:r>
              <a:rPr lang="ja-JP" altLang="en-US" sz="3200" dirty="0">
                <a:latin typeface="+mj-lt"/>
              </a:rPr>
              <a:t>免疫療法が奏功する可能性の高い患者を選択する際に、腫瘍内</a:t>
            </a:r>
            <a:r>
              <a:rPr lang="en-US" altLang="ja-JP" sz="3200" dirty="0">
                <a:latin typeface="+mj-lt"/>
              </a:rPr>
              <a:t>PD-L1</a:t>
            </a:r>
            <a:r>
              <a:rPr lang="ja-JP" altLang="en-US" sz="3200" dirty="0">
                <a:latin typeface="+mj-lt"/>
              </a:rPr>
              <a:t>高発現が予測バイオマーカーとなることが</a:t>
            </a:r>
            <a:r>
              <a:rPr lang="en-US" altLang="ja-JP" sz="3200" dirty="0">
                <a:latin typeface="+mj-lt"/>
              </a:rPr>
              <a:t>FDA</a:t>
            </a:r>
            <a:r>
              <a:rPr lang="ja-JP" altLang="en-US" sz="3200" dirty="0">
                <a:latin typeface="+mj-lt"/>
              </a:rPr>
              <a:t>で最初に承認</a:t>
            </a:r>
            <a:r>
              <a:rPr lang="en-US" altLang="ja-JP" sz="3200" dirty="0">
                <a:latin typeface="+mj-lt"/>
              </a:rPr>
              <a:t>[12, 13]</a:t>
            </a:r>
            <a:r>
              <a:rPr lang="ja-JP" altLang="en-US" sz="3200" dirty="0">
                <a:latin typeface="+mj-lt"/>
              </a:rPr>
              <a:t>。</a:t>
            </a:r>
          </a:p>
        </p:txBody>
      </p:sp>
    </p:spTree>
    <p:extLst>
      <p:ext uri="{BB962C8B-B14F-4D97-AF65-F5344CB8AC3E}">
        <p14:creationId xmlns:p14="http://schemas.microsoft.com/office/powerpoint/2010/main" val="2397941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0"/>
            <a:ext cx="9144000" cy="707886"/>
          </a:xfrm>
          <a:prstGeom prst="rect">
            <a:avLst/>
          </a:prstGeom>
          <a:solidFill>
            <a:schemeClr val="accent1"/>
          </a:solidFill>
        </p:spPr>
        <p:txBody>
          <a:bodyPr wrap="square" rtlCol="0">
            <a:spAutoFit/>
          </a:bodyPr>
          <a:lstStyle/>
          <a:p>
            <a:pPr algn="ctr"/>
            <a:r>
              <a:rPr kumimoji="1" lang="ja-JP" altLang="en-US" sz="4000" b="1" dirty="0">
                <a:solidFill>
                  <a:schemeClr val="bg1"/>
                </a:solidFill>
                <a:latin typeface="ＭＳ Ｐゴシック" panose="020B0600070205080204" pitchFamily="50" charset="-128"/>
                <a:ea typeface="ＭＳ Ｐゴシック" panose="020B0600070205080204" pitchFamily="50" charset="-128"/>
              </a:rPr>
              <a:t>目的：甲状腺疾患における</a:t>
            </a:r>
            <a:r>
              <a:rPr kumimoji="1" lang="en-US" altLang="ja-JP" sz="4000" b="1" dirty="0">
                <a:solidFill>
                  <a:schemeClr val="bg1"/>
                </a:solidFill>
                <a:latin typeface="ＭＳ Ｐゴシック" panose="020B0600070205080204" pitchFamily="50" charset="-128"/>
                <a:ea typeface="ＭＳ Ｐゴシック" panose="020B0600070205080204" pitchFamily="50" charset="-128"/>
              </a:rPr>
              <a:t>PD-1/PD-L1</a:t>
            </a:r>
            <a:endParaRPr kumimoji="1" lang="ja-JP" altLang="en-US" sz="4000" b="1" dirty="0">
              <a:solidFill>
                <a:schemeClr val="bg1"/>
              </a:solidFill>
              <a:latin typeface="ＭＳ Ｐゴシック" panose="020B0600070205080204" pitchFamily="50" charset="-128"/>
              <a:ea typeface="ＭＳ Ｐゴシック" panose="020B0600070205080204" pitchFamily="50" charset="-128"/>
            </a:endParaRP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16083" y="1005085"/>
            <a:ext cx="8746548" cy="5743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自己免疫や悪性腫瘍における</a:t>
            </a:r>
            <a:r>
              <a:rPr lang="en-US" altLang="ja-JP" sz="3200" dirty="0">
                <a:latin typeface="+mj-lt"/>
              </a:rPr>
              <a:t>PD-1/PD-L1</a:t>
            </a:r>
            <a:r>
              <a:rPr lang="ja-JP" altLang="en-US" sz="3200" dirty="0">
                <a:latin typeface="+mj-lt"/>
              </a:rPr>
              <a:t>の役割への臨床的関心は高まっているにもかかわらず、甲状腺疾患における</a:t>
            </a:r>
            <a:r>
              <a:rPr lang="en-US" altLang="ja-JP" sz="3200" dirty="0">
                <a:latin typeface="+mj-lt"/>
              </a:rPr>
              <a:t>PD-1/PD-L1</a:t>
            </a:r>
            <a:r>
              <a:rPr lang="ja-JP" altLang="en-US" sz="3200" dirty="0">
                <a:latin typeface="+mj-lt"/>
              </a:rPr>
              <a:t>の役割はさほど理解されていない。</a:t>
            </a:r>
            <a:endParaRPr lang="en-US" altLang="ja-JP" sz="3200" dirty="0">
              <a:latin typeface="+mj-lt"/>
            </a:endParaRPr>
          </a:p>
          <a:p>
            <a:pPr>
              <a:buFont typeface="Wingdings" panose="05000000000000000000" pitchFamily="2" charset="2"/>
              <a:buChar char="l"/>
            </a:pPr>
            <a:r>
              <a:rPr lang="ja-JP" altLang="en-US" sz="3200" dirty="0">
                <a:latin typeface="+mj-lt"/>
              </a:rPr>
              <a:t>本文献レビューの目的は甲状腺疾患の発生機序に</a:t>
            </a:r>
            <a:r>
              <a:rPr lang="en-US" altLang="ja-JP" sz="3200" dirty="0">
                <a:latin typeface="+mj-lt"/>
              </a:rPr>
              <a:t>PD-1/PD-L1</a:t>
            </a:r>
            <a:r>
              <a:rPr lang="ja-JP" altLang="en-US" sz="3200" dirty="0">
                <a:latin typeface="+mj-lt"/>
              </a:rPr>
              <a:t>が関与する可能性について考察し、特に悪性度の高い甲状腺病変に対する困難な治療のためのバイオマーカーや治療標的としての役割を明らかにすることである。</a:t>
            </a:r>
          </a:p>
        </p:txBody>
      </p:sp>
    </p:spTree>
    <p:extLst>
      <p:ext uri="{BB962C8B-B14F-4D97-AF65-F5344CB8AC3E}">
        <p14:creationId xmlns:p14="http://schemas.microsoft.com/office/powerpoint/2010/main" val="3604209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6E7BB7-587E-493E-9FD6-70C418A66020}"/>
              </a:ext>
            </a:extLst>
          </p:cNvPr>
          <p:cNvSpPr txBox="1"/>
          <p:nvPr/>
        </p:nvSpPr>
        <p:spPr>
          <a:xfrm>
            <a:off x="0" y="0"/>
            <a:ext cx="9144000" cy="830997"/>
          </a:xfrm>
          <a:prstGeom prst="rect">
            <a:avLst/>
          </a:prstGeom>
          <a:solidFill>
            <a:schemeClr val="accent1"/>
          </a:solidFill>
        </p:spPr>
        <p:txBody>
          <a:bodyPr wrap="square" rtlCol="0">
            <a:spAutoFit/>
          </a:bodyPr>
          <a:lstStyle/>
          <a:p>
            <a:pPr algn="ctr"/>
            <a:r>
              <a:rPr kumimoji="1" lang="ja-JP" altLang="en-US" sz="4800" b="1" dirty="0">
                <a:solidFill>
                  <a:schemeClr val="bg1"/>
                </a:solidFill>
                <a:latin typeface="ＭＳ Ｐゴシック" panose="020B0600070205080204" pitchFamily="50" charset="-128"/>
                <a:ea typeface="ＭＳ Ｐゴシック" panose="020B0600070205080204" pitchFamily="50" charset="-128"/>
              </a:rPr>
              <a:t>方法：システマティックレビュー</a:t>
            </a:r>
          </a:p>
        </p:txBody>
      </p:sp>
      <p:sp>
        <p:nvSpPr>
          <p:cNvPr id="7" name="コンテンツ プレースホルダー 2">
            <a:extLst>
              <a:ext uri="{FF2B5EF4-FFF2-40B4-BE49-F238E27FC236}">
                <a16:creationId xmlns:a16="http://schemas.microsoft.com/office/drawing/2014/main" id="{4BA346FB-078D-4C62-9616-EF3A6E6DA9BF}"/>
              </a:ext>
            </a:extLst>
          </p:cNvPr>
          <p:cNvSpPr txBox="1">
            <a:spLocks/>
          </p:cNvSpPr>
          <p:nvPr/>
        </p:nvSpPr>
        <p:spPr>
          <a:xfrm>
            <a:off x="216083" y="1005085"/>
            <a:ext cx="8746548" cy="5743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latin typeface="+mj-lt"/>
              </a:rPr>
              <a:t>著者</a:t>
            </a:r>
            <a:r>
              <a:rPr lang="en-US" altLang="ja-JP" sz="3200" dirty="0">
                <a:latin typeface="+mj-lt"/>
              </a:rPr>
              <a:t>1</a:t>
            </a:r>
            <a:r>
              <a:rPr lang="ja-JP" altLang="en-US" sz="3200" dirty="0">
                <a:latin typeface="+mj-lt"/>
              </a:rPr>
              <a:t>名（</a:t>
            </a:r>
            <a:r>
              <a:rPr lang="en-US" altLang="ja-JP" sz="3200" dirty="0">
                <a:latin typeface="+mj-lt"/>
              </a:rPr>
              <a:t>G.D‘A</a:t>
            </a:r>
            <a:r>
              <a:rPr lang="ja-JP" altLang="en-US" sz="3200" dirty="0">
                <a:latin typeface="+mj-lt"/>
              </a:rPr>
              <a:t>）が</a:t>
            </a:r>
            <a:r>
              <a:rPr lang="en-US" altLang="ja-JP" sz="3200" dirty="0">
                <a:latin typeface="+mj-lt"/>
              </a:rPr>
              <a:t>2020</a:t>
            </a:r>
            <a:r>
              <a:rPr lang="ja-JP" altLang="en-US" sz="3200" dirty="0">
                <a:latin typeface="+mj-lt"/>
              </a:rPr>
              <a:t>年</a:t>
            </a:r>
            <a:r>
              <a:rPr lang="en-US" altLang="ja-JP" sz="3200" dirty="0">
                <a:latin typeface="+mj-lt"/>
              </a:rPr>
              <a:t>5</a:t>
            </a:r>
            <a:r>
              <a:rPr lang="ja-JP" altLang="en-US" sz="3200" dirty="0">
                <a:latin typeface="+mj-lt"/>
              </a:rPr>
              <a:t>月</a:t>
            </a:r>
            <a:r>
              <a:rPr lang="en-US" altLang="ja-JP" sz="3200" dirty="0">
                <a:latin typeface="+mj-lt"/>
              </a:rPr>
              <a:t>1</a:t>
            </a:r>
            <a:r>
              <a:rPr lang="ja-JP" altLang="en-US" sz="3200" dirty="0">
                <a:latin typeface="+mj-lt"/>
              </a:rPr>
              <a:t>日までの</a:t>
            </a:r>
            <a:r>
              <a:rPr lang="en-US" altLang="ja-JP" sz="3200" dirty="0">
                <a:latin typeface="+mj-lt"/>
              </a:rPr>
              <a:t>Medline</a:t>
            </a:r>
            <a:r>
              <a:rPr lang="ja-JP" altLang="en-US" sz="3200" dirty="0">
                <a:latin typeface="+mj-lt"/>
              </a:rPr>
              <a:t>・</a:t>
            </a:r>
            <a:r>
              <a:rPr lang="en-US" altLang="ja-JP" sz="3200" dirty="0">
                <a:latin typeface="+mj-lt"/>
              </a:rPr>
              <a:t>PubMed</a:t>
            </a:r>
            <a:r>
              <a:rPr lang="ja-JP" altLang="en-US" sz="3200" dirty="0">
                <a:latin typeface="+mj-lt"/>
              </a:rPr>
              <a:t>、</a:t>
            </a:r>
            <a:r>
              <a:rPr lang="en-US" altLang="ja-JP" sz="3200" dirty="0">
                <a:latin typeface="+mj-lt"/>
              </a:rPr>
              <a:t>EMBASE</a:t>
            </a:r>
            <a:r>
              <a:rPr lang="ja-JP" altLang="en-US" sz="3200" dirty="0">
                <a:latin typeface="+mj-lt"/>
              </a:rPr>
              <a:t>、</a:t>
            </a:r>
            <a:r>
              <a:rPr lang="en-US" altLang="ja-JP" sz="3200" dirty="0">
                <a:latin typeface="+mj-lt"/>
              </a:rPr>
              <a:t>ResearchGate</a:t>
            </a:r>
            <a:r>
              <a:rPr lang="ja-JP" altLang="en-US" sz="3200" dirty="0">
                <a:latin typeface="+mj-lt"/>
              </a:rPr>
              <a:t>、</a:t>
            </a:r>
            <a:r>
              <a:rPr lang="en-US" altLang="ja-JP" sz="3200" dirty="0">
                <a:latin typeface="+mj-lt"/>
              </a:rPr>
              <a:t>Cochrane Library</a:t>
            </a:r>
            <a:r>
              <a:rPr lang="ja-JP" altLang="en-US" sz="3200" dirty="0">
                <a:latin typeface="+mj-lt"/>
              </a:rPr>
              <a:t>のデータベースを用いて、英語フランス語で発表された論文を包括的な文献検索。</a:t>
            </a:r>
            <a:endParaRPr lang="en-US" altLang="ja-JP" sz="3200" dirty="0">
              <a:latin typeface="+mj-lt"/>
            </a:endParaRPr>
          </a:p>
          <a:p>
            <a:pPr>
              <a:buFont typeface="Wingdings" panose="05000000000000000000" pitchFamily="2" charset="2"/>
              <a:buChar char="l"/>
            </a:pPr>
            <a:r>
              <a:rPr lang="ja-JP" altLang="en-US" sz="3200" dirty="0">
                <a:latin typeface="+mj-lt"/>
              </a:rPr>
              <a:t>参考文献および関連レビューのリストから手動検索。</a:t>
            </a:r>
            <a:endParaRPr lang="en-US" altLang="ja-JP" sz="3200" dirty="0">
              <a:latin typeface="+mj-lt"/>
            </a:endParaRPr>
          </a:p>
          <a:p>
            <a:pPr>
              <a:buFont typeface="Wingdings" panose="05000000000000000000" pitchFamily="2" charset="2"/>
              <a:buChar char="l"/>
            </a:pPr>
            <a:r>
              <a:rPr lang="ja-JP" altLang="en-US" sz="3200" dirty="0">
                <a:latin typeface="+mj-lt"/>
              </a:rPr>
              <a:t>選択した研究</a:t>
            </a:r>
            <a:endParaRPr lang="en-US" altLang="ja-JP" sz="3200" dirty="0">
              <a:latin typeface="+mj-lt"/>
            </a:endParaRPr>
          </a:p>
          <a:p>
            <a:pPr marL="571500" indent="-571500">
              <a:buFont typeface="+mj-lt"/>
              <a:buAutoNum type="romanUcPeriod"/>
            </a:pPr>
            <a:r>
              <a:rPr lang="en-US" altLang="ja-JP" sz="3200" dirty="0">
                <a:latin typeface="+mj-lt"/>
              </a:rPr>
              <a:t>ICI</a:t>
            </a:r>
            <a:r>
              <a:rPr lang="ja-JP" altLang="en-US" sz="3200" dirty="0">
                <a:latin typeface="+mj-lt"/>
              </a:rPr>
              <a:t>に関連する甲状腺機能障害</a:t>
            </a:r>
            <a:endParaRPr lang="en-US" altLang="ja-JP" sz="3200" dirty="0">
              <a:latin typeface="+mj-lt"/>
            </a:endParaRPr>
          </a:p>
          <a:p>
            <a:pPr marL="571500" indent="-571500">
              <a:buFont typeface="+mj-lt"/>
              <a:buAutoNum type="romanUcPeriod"/>
            </a:pPr>
            <a:r>
              <a:rPr lang="en-US" altLang="ja-JP" sz="3200" dirty="0">
                <a:latin typeface="+mj-lt"/>
              </a:rPr>
              <a:t>AITD</a:t>
            </a:r>
            <a:r>
              <a:rPr lang="ja-JP" altLang="en-US" sz="3200" dirty="0">
                <a:latin typeface="+mj-lt"/>
              </a:rPr>
              <a:t>における</a:t>
            </a:r>
            <a:r>
              <a:rPr lang="en-US" altLang="ja-JP" sz="3200" dirty="0">
                <a:latin typeface="+mj-lt"/>
              </a:rPr>
              <a:t>PD-1/PD-L1</a:t>
            </a:r>
            <a:r>
              <a:rPr lang="ja-JP" altLang="en-US" sz="3200" dirty="0">
                <a:latin typeface="+mj-lt"/>
              </a:rPr>
              <a:t>の発現</a:t>
            </a:r>
            <a:endParaRPr lang="en-US" altLang="ja-JP" sz="3200" dirty="0">
              <a:latin typeface="+mj-lt"/>
            </a:endParaRPr>
          </a:p>
          <a:p>
            <a:pPr marL="571500" indent="-571500">
              <a:buFont typeface="+mj-lt"/>
              <a:buAutoNum type="romanUcPeriod"/>
            </a:pPr>
            <a:r>
              <a:rPr lang="ja-JP" altLang="en-US" sz="3200" dirty="0">
                <a:latin typeface="+mj-lt"/>
              </a:rPr>
              <a:t>全組織型の</a:t>
            </a:r>
            <a:r>
              <a:rPr lang="en-US" altLang="ja-JP" sz="3200" dirty="0">
                <a:latin typeface="+mj-lt"/>
              </a:rPr>
              <a:t>TC</a:t>
            </a:r>
            <a:r>
              <a:rPr lang="ja-JP" altLang="en-US" sz="3200" dirty="0">
                <a:latin typeface="+mj-lt"/>
              </a:rPr>
              <a:t>甲状腺癌および良性甲状腺病変</a:t>
            </a:r>
            <a:endParaRPr lang="en-US" altLang="ja-JP" sz="3200" dirty="0">
              <a:latin typeface="+mj-lt"/>
            </a:endParaRPr>
          </a:p>
          <a:p>
            <a:pPr marL="571500" indent="-571500">
              <a:buFont typeface="+mj-lt"/>
              <a:buAutoNum type="romanUcPeriod"/>
            </a:pPr>
            <a:r>
              <a:rPr lang="en-US" altLang="ja-JP" sz="3200" dirty="0">
                <a:latin typeface="+mj-lt"/>
              </a:rPr>
              <a:t>TC</a:t>
            </a:r>
            <a:r>
              <a:rPr lang="ja-JP" altLang="en-US" sz="3200" dirty="0">
                <a:latin typeface="+mj-lt"/>
              </a:rPr>
              <a:t>治療のための</a:t>
            </a:r>
            <a:r>
              <a:rPr lang="en-US" altLang="ja-JP" sz="3200" dirty="0">
                <a:latin typeface="+mj-lt"/>
              </a:rPr>
              <a:t>ICI</a:t>
            </a:r>
            <a:r>
              <a:rPr lang="ja-JP" altLang="en-US" sz="3200" dirty="0">
                <a:latin typeface="+mj-lt"/>
              </a:rPr>
              <a:t>の前臨床的・臨床的使用に焦点をあてた文献</a:t>
            </a:r>
            <a:endParaRPr lang="en-US" altLang="ja-JP" sz="3200" dirty="0">
              <a:latin typeface="+mj-lt"/>
            </a:endParaRPr>
          </a:p>
          <a:p>
            <a:pPr>
              <a:buFont typeface="Wingdings" panose="05000000000000000000" pitchFamily="2" charset="2"/>
              <a:buChar char="l"/>
            </a:pPr>
            <a:r>
              <a:rPr lang="ja-JP" altLang="en-US" sz="3200" dirty="0">
                <a:latin typeface="+mj-lt"/>
              </a:rPr>
              <a:t>原著論文のほか、最新情報やレビューやメタアナリシスも含めた。原発癌組織（細胞膜、細胞質等）の腫瘍細胞・腫瘍浸潤リンパ球（</a:t>
            </a:r>
            <a:r>
              <a:rPr lang="en-US" altLang="ja-JP" sz="3200" dirty="0">
                <a:latin typeface="+mj-lt"/>
              </a:rPr>
              <a:t>TIL</a:t>
            </a:r>
            <a:r>
              <a:rPr lang="ja-JP" altLang="en-US" sz="3200" dirty="0">
                <a:latin typeface="+mj-lt"/>
              </a:rPr>
              <a:t>）上に発現した</a:t>
            </a:r>
            <a:r>
              <a:rPr lang="en-US" altLang="ja-JP" sz="3200" dirty="0">
                <a:latin typeface="+mj-lt"/>
              </a:rPr>
              <a:t>PD-1/PD-L1</a:t>
            </a:r>
            <a:r>
              <a:rPr lang="ja-JP" altLang="en-US" sz="3200" dirty="0">
                <a:latin typeface="+mj-lt"/>
              </a:rPr>
              <a:t>の測定方法をすべて含めた。</a:t>
            </a:r>
            <a:endParaRPr lang="en-US" altLang="ja-JP" sz="3200" dirty="0">
              <a:latin typeface="+mj-lt"/>
            </a:endParaRPr>
          </a:p>
          <a:p>
            <a:pPr>
              <a:buFont typeface="Wingdings" panose="05000000000000000000" pitchFamily="2" charset="2"/>
              <a:buChar char="l"/>
            </a:pPr>
            <a:r>
              <a:rPr lang="ja-JP" altLang="en-US" sz="3200" dirty="0">
                <a:latin typeface="+mj-lt"/>
              </a:rPr>
              <a:t>計</a:t>
            </a:r>
            <a:r>
              <a:rPr lang="en-US" altLang="ja-JP" sz="3200" dirty="0">
                <a:latin typeface="+mj-lt"/>
              </a:rPr>
              <a:t>162</a:t>
            </a:r>
            <a:r>
              <a:rPr lang="ja-JP" altLang="en-US" sz="3200" dirty="0">
                <a:latin typeface="+mj-lt"/>
              </a:rPr>
              <a:t>件をスクリーニングし、</a:t>
            </a:r>
            <a:r>
              <a:rPr lang="en-US" altLang="ja-JP" sz="3200" dirty="0">
                <a:latin typeface="+mj-lt"/>
              </a:rPr>
              <a:t>106</a:t>
            </a:r>
            <a:r>
              <a:rPr lang="ja-JP" altLang="en-US" sz="3200" dirty="0">
                <a:latin typeface="+mj-lt"/>
              </a:rPr>
              <a:t>件を除外。</a:t>
            </a:r>
            <a:endParaRPr lang="en-US" altLang="ja-JP" sz="3200" dirty="0">
              <a:latin typeface="+mj-lt"/>
            </a:endParaRPr>
          </a:p>
          <a:p>
            <a:pPr>
              <a:buFont typeface="Wingdings" panose="05000000000000000000" pitchFamily="2" charset="2"/>
              <a:buChar char="l"/>
            </a:pPr>
            <a:r>
              <a:rPr lang="ja-JP" altLang="en-US" sz="3200" dirty="0">
                <a:latin typeface="+mj-lt"/>
              </a:rPr>
              <a:t>対象</a:t>
            </a:r>
            <a:r>
              <a:rPr lang="en-US" altLang="ja-JP" sz="3200" dirty="0">
                <a:latin typeface="+mj-lt"/>
              </a:rPr>
              <a:t>56</a:t>
            </a:r>
            <a:r>
              <a:rPr lang="ja-JP" altLang="en-US" sz="3200" dirty="0">
                <a:latin typeface="+mj-lt"/>
              </a:rPr>
              <a:t>研究のうち</a:t>
            </a:r>
            <a:r>
              <a:rPr lang="en-US" altLang="ja-JP" sz="3200" dirty="0">
                <a:latin typeface="+mj-lt"/>
              </a:rPr>
              <a:t>5</a:t>
            </a:r>
            <a:r>
              <a:rPr lang="ja-JP" altLang="en-US" sz="3200" dirty="0">
                <a:latin typeface="+mj-lt"/>
              </a:rPr>
              <a:t>件システマティックレビューとメタアナリシス。</a:t>
            </a:r>
            <a:endParaRPr lang="en-US" altLang="ja-JP" sz="3200" dirty="0">
              <a:latin typeface="+mj-lt"/>
            </a:endParaRPr>
          </a:p>
          <a:p>
            <a:pPr>
              <a:buFont typeface="Wingdings" panose="05000000000000000000" pitchFamily="2" charset="2"/>
              <a:buChar char="l"/>
            </a:pPr>
            <a:r>
              <a:rPr lang="ja-JP" altLang="en-US" sz="3200" dirty="0">
                <a:latin typeface="+mj-lt"/>
              </a:rPr>
              <a:t>個々の研究から、</a:t>
            </a:r>
            <a:r>
              <a:rPr lang="en-US" altLang="ja-JP" sz="3200" dirty="0">
                <a:latin typeface="+mj-lt"/>
              </a:rPr>
              <a:t>PD-1/PD-L1</a:t>
            </a:r>
            <a:r>
              <a:rPr lang="ja-JP" altLang="en-US" sz="3200" dirty="0">
                <a:latin typeface="+mj-lt"/>
              </a:rPr>
              <a:t>評価の特徴、患者数および臨床病理学的特徴、アウトカム（無増悪生存期間：</a:t>
            </a:r>
            <a:r>
              <a:rPr lang="en-US" altLang="ja-JP" sz="3200" dirty="0">
                <a:latin typeface="+mj-lt"/>
              </a:rPr>
              <a:t>PFS</a:t>
            </a:r>
            <a:r>
              <a:rPr lang="ja-JP" altLang="en-US" sz="3200" dirty="0">
                <a:latin typeface="+mj-lt"/>
              </a:rPr>
              <a:t>および全生存期間：</a:t>
            </a:r>
            <a:r>
              <a:rPr lang="en-US" altLang="ja-JP" sz="3200" dirty="0">
                <a:latin typeface="+mj-lt"/>
              </a:rPr>
              <a:t>OS</a:t>
            </a:r>
            <a:r>
              <a:rPr lang="ja-JP" altLang="en-US" sz="3200" dirty="0">
                <a:latin typeface="+mj-lt"/>
              </a:rPr>
              <a:t>）に関するデータを抽出。</a:t>
            </a:r>
          </a:p>
        </p:txBody>
      </p:sp>
    </p:spTree>
    <p:extLst>
      <p:ext uri="{BB962C8B-B14F-4D97-AF65-F5344CB8AC3E}">
        <p14:creationId xmlns:p14="http://schemas.microsoft.com/office/powerpoint/2010/main" val="19986199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9278</Words>
  <Application>Microsoft Office PowerPoint</Application>
  <PresentationFormat>画面に合わせる (4:3)</PresentationFormat>
  <Paragraphs>380</Paragraphs>
  <Slides>36</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36</vt:i4>
      </vt:variant>
    </vt:vector>
  </HeadingPairs>
  <TitlesOfParts>
    <vt:vector size="45" baseType="lpstr">
      <vt:lpstr>ＭＳ Ｐゴシック</vt:lpstr>
      <vt:lpstr>游ゴシック</vt:lpstr>
      <vt:lpstr>游明朝</vt:lpstr>
      <vt:lpstr>Arial</vt:lpstr>
      <vt:lpstr>Calibri</vt:lpstr>
      <vt:lpstr>Calibri Light</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山下 智</dc:creator>
  <cp:lastModifiedBy>山下 智</cp:lastModifiedBy>
  <cp:revision>3</cp:revision>
  <dcterms:created xsi:type="dcterms:W3CDTF">2022-03-27T00:10:20Z</dcterms:created>
  <dcterms:modified xsi:type="dcterms:W3CDTF">2022-03-27T12:09:32Z</dcterms:modified>
</cp:coreProperties>
</file>